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8" r:id="rId4"/>
    <p:sldId id="261" r:id="rId5"/>
    <p:sldId id="260" r:id="rId6"/>
    <p:sldId id="262" r:id="rId7"/>
    <p:sldId id="263" r:id="rId8"/>
    <p:sldId id="267" r:id="rId9"/>
    <p:sldId id="265" r:id="rId10"/>
    <p:sldId id="266" r:id="rId11"/>
    <p:sldId id="268" r:id="rId12"/>
    <p:sldId id="269" r:id="rId13"/>
    <p:sldId id="270" r:id="rId14"/>
    <p:sldId id="271" r:id="rId15"/>
    <p:sldId id="272" r:id="rId16"/>
    <p:sldId id="273" r:id="rId17"/>
    <p:sldId id="264" r:id="rId18"/>
    <p:sldId id="274" r:id="rId19"/>
    <p:sldId id="275"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47B4BC-BF9E-4820-A504-DB812D3A850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412EDD4F-474B-404C-875F-49FD7758B60A}">
      <dgm:prSet custT="1"/>
      <dgm:spPr/>
      <dgm:t>
        <a:bodyPr/>
        <a:lstStyle/>
        <a:p>
          <a:pPr algn="ctr" rtl="0"/>
          <a:r>
            <a:rPr lang="es-CO" sz="4800" dirty="0" smtClean="0">
              <a:latin typeface="Bauhaus 93" pitchFamily="82" charset="0"/>
            </a:rPr>
            <a:t>IDENTIFICANDO AL LEVIATÁN</a:t>
          </a:r>
          <a:endParaRPr lang="es-CO" sz="4800" dirty="0">
            <a:latin typeface="Bauhaus 93" pitchFamily="82" charset="0"/>
          </a:endParaRPr>
        </a:p>
      </dgm:t>
    </dgm:pt>
    <dgm:pt modelId="{C7DC78B8-8643-4D92-BABA-AA0F8308BD48}" type="parTrans" cxnId="{EDE77A85-1CBC-4827-87A0-1228A39B8DD6}">
      <dgm:prSet/>
      <dgm:spPr/>
      <dgm:t>
        <a:bodyPr/>
        <a:lstStyle/>
        <a:p>
          <a:endParaRPr lang="es-CO"/>
        </a:p>
      </dgm:t>
    </dgm:pt>
    <dgm:pt modelId="{856A7351-7E67-4913-894D-7D153A55D46F}" type="sibTrans" cxnId="{EDE77A85-1CBC-4827-87A0-1228A39B8DD6}">
      <dgm:prSet/>
      <dgm:spPr/>
      <dgm:t>
        <a:bodyPr/>
        <a:lstStyle/>
        <a:p>
          <a:endParaRPr lang="es-CO"/>
        </a:p>
      </dgm:t>
    </dgm:pt>
    <dgm:pt modelId="{45E0E69E-9E4F-422A-ADC3-457A402A514B}" type="pres">
      <dgm:prSet presAssocID="{3447B4BC-BF9E-4820-A504-DB812D3A850F}" presName="linear" presStyleCnt="0">
        <dgm:presLayoutVars>
          <dgm:animLvl val="lvl"/>
          <dgm:resizeHandles val="exact"/>
        </dgm:presLayoutVars>
      </dgm:prSet>
      <dgm:spPr/>
      <dgm:t>
        <a:bodyPr/>
        <a:lstStyle/>
        <a:p>
          <a:endParaRPr lang="es-CO"/>
        </a:p>
      </dgm:t>
    </dgm:pt>
    <dgm:pt modelId="{394B9FA3-A951-4809-BF23-CE88FB5806A3}" type="pres">
      <dgm:prSet presAssocID="{412EDD4F-474B-404C-875F-49FD7758B60A}" presName="parentText" presStyleLbl="node1" presStyleIdx="0" presStyleCnt="1">
        <dgm:presLayoutVars>
          <dgm:chMax val="0"/>
          <dgm:bulletEnabled val="1"/>
        </dgm:presLayoutVars>
      </dgm:prSet>
      <dgm:spPr/>
      <dgm:t>
        <a:bodyPr/>
        <a:lstStyle/>
        <a:p>
          <a:endParaRPr lang="es-CO"/>
        </a:p>
      </dgm:t>
    </dgm:pt>
  </dgm:ptLst>
  <dgm:cxnLst>
    <dgm:cxn modelId="{6EDAD36F-93DF-4A40-959A-4558A84B4ECF}" type="presOf" srcId="{3447B4BC-BF9E-4820-A504-DB812D3A850F}" destId="{45E0E69E-9E4F-422A-ADC3-457A402A514B}" srcOrd="0" destOrd="0" presId="urn:microsoft.com/office/officeart/2005/8/layout/vList2"/>
    <dgm:cxn modelId="{EDE77A85-1CBC-4827-87A0-1228A39B8DD6}" srcId="{3447B4BC-BF9E-4820-A504-DB812D3A850F}" destId="{412EDD4F-474B-404C-875F-49FD7758B60A}" srcOrd="0" destOrd="0" parTransId="{C7DC78B8-8643-4D92-BABA-AA0F8308BD48}" sibTransId="{856A7351-7E67-4913-894D-7D153A55D46F}"/>
    <dgm:cxn modelId="{515771AE-BAA3-43D4-8A69-574B7EC4306F}" type="presOf" srcId="{412EDD4F-474B-404C-875F-49FD7758B60A}" destId="{394B9FA3-A951-4809-BF23-CE88FB5806A3}" srcOrd="0" destOrd="0" presId="urn:microsoft.com/office/officeart/2005/8/layout/vList2"/>
    <dgm:cxn modelId="{D9E9724A-47AD-45CC-8594-D363691C8D71}" type="presParOf" srcId="{45E0E69E-9E4F-422A-ADC3-457A402A514B}" destId="{394B9FA3-A951-4809-BF23-CE88FB5806A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4B9FA3-A951-4809-BF23-CE88FB5806A3}">
      <dsp:nvSpPr>
        <dsp:cNvPr id="0" name=""/>
        <dsp:cNvSpPr/>
      </dsp:nvSpPr>
      <dsp:spPr>
        <a:xfrm>
          <a:off x="0" y="31"/>
          <a:ext cx="8568952" cy="108005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rtl="0">
            <a:lnSpc>
              <a:spcPct val="90000"/>
            </a:lnSpc>
            <a:spcBef>
              <a:spcPct val="0"/>
            </a:spcBef>
            <a:spcAft>
              <a:spcPct val="35000"/>
            </a:spcAft>
          </a:pPr>
          <a:r>
            <a:rPr lang="es-CO" sz="4800" kern="1200" dirty="0" smtClean="0">
              <a:latin typeface="Bauhaus 93" pitchFamily="82" charset="0"/>
            </a:rPr>
            <a:t>IDENTIFICANDO AL LEVIATÁN</a:t>
          </a:r>
          <a:endParaRPr lang="es-CO" sz="4800" kern="1200" dirty="0">
            <a:latin typeface="Bauhaus 93" pitchFamily="82" charset="0"/>
          </a:endParaRPr>
        </a:p>
      </dsp:txBody>
      <dsp:txXfrm>
        <a:off x="52724" y="52755"/>
        <a:ext cx="8463504" cy="97460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01/03/2014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01/03/2014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01/03/2014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01/03/2014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01/03/2014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01/03/2014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859050607"/>
              </p:ext>
            </p:extLst>
          </p:nvPr>
        </p:nvGraphicFramePr>
        <p:xfrm>
          <a:off x="179512" y="476673"/>
          <a:ext cx="8568952" cy="1080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Subtítulo"/>
          <p:cNvSpPr>
            <a:spLocks noGrp="1"/>
          </p:cNvSpPr>
          <p:nvPr>
            <p:ph type="subTitle" idx="1"/>
          </p:nvPr>
        </p:nvSpPr>
        <p:spPr>
          <a:xfrm>
            <a:off x="2339752" y="6165304"/>
            <a:ext cx="4536504" cy="1752600"/>
          </a:xfrm>
        </p:spPr>
        <p:txBody>
          <a:bodyPr>
            <a:normAutofit/>
          </a:bodyPr>
          <a:lstStyle/>
          <a:p>
            <a:r>
              <a:rPr lang="es-CO" sz="4000" b="1" dirty="0" smtClean="0">
                <a:solidFill>
                  <a:srgbClr val="FF0000"/>
                </a:solidFill>
              </a:rPr>
              <a:t>Génesis 1:21</a:t>
            </a:r>
            <a:endParaRPr lang="es-CO" sz="4000" b="1" dirty="0">
              <a:solidFill>
                <a:srgbClr val="FF0000"/>
              </a:solidFill>
            </a:endParaRPr>
          </a:p>
        </p:txBody>
      </p:sp>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5536" y="1960044"/>
            <a:ext cx="8352928" cy="4133252"/>
          </a:xfrm>
          <a:prstGeom prst="rect">
            <a:avLst/>
          </a:prstGeom>
          <a:blipFill>
            <a:blip r:embed="rId8"/>
            <a:tile tx="0" ty="0" sx="100000" sy="100000" flip="none" algn="tl"/>
          </a:blipFill>
          <a:ln>
            <a:noFill/>
          </a:ln>
          <a:effectLst/>
          <a:extLst/>
        </p:spPr>
      </p:pic>
    </p:spTree>
    <p:extLst>
      <p:ext uri="{BB962C8B-B14F-4D97-AF65-F5344CB8AC3E}">
        <p14:creationId xmlns:p14="http://schemas.microsoft.com/office/powerpoint/2010/main" val="54415970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84976" cy="1143000"/>
          </a:xfrm>
        </p:spPr>
        <p:txBody>
          <a:bodyPr>
            <a:normAutofit fontScale="90000"/>
          </a:bodyPr>
          <a:lstStyle/>
          <a:p>
            <a:r>
              <a:rPr lang="es-CO" dirty="0" smtClean="0">
                <a:latin typeface="Bauhaus 93" pitchFamily="82" charset="0"/>
              </a:rPr>
              <a:t>Leviatán, el animal más grande del mar</a:t>
            </a:r>
            <a:endParaRPr lang="es-CO" dirty="0">
              <a:latin typeface="Bauhaus 93" pitchFamily="82" charset="0"/>
            </a:endParaRPr>
          </a:p>
        </p:txBody>
      </p:sp>
      <p:sp>
        <p:nvSpPr>
          <p:cNvPr id="3" name="2 Marcador de contenido"/>
          <p:cNvSpPr>
            <a:spLocks noGrp="1"/>
          </p:cNvSpPr>
          <p:nvPr>
            <p:ph idx="1"/>
          </p:nvPr>
        </p:nvSpPr>
        <p:spPr>
          <a:xfrm>
            <a:off x="457200" y="1600200"/>
            <a:ext cx="8229600" cy="5024175"/>
          </a:xfrm>
        </p:spPr>
        <p:txBody>
          <a:bodyPr/>
          <a:lstStyle/>
          <a:p>
            <a:pPr marL="0" indent="0" algn="ctr">
              <a:buNone/>
            </a:pPr>
            <a:r>
              <a:rPr lang="es-CO" dirty="0" smtClean="0"/>
              <a:t>El Leviatán es la Ballena azul, el animal más grande que jamás ha existido:</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2879959"/>
            <a:ext cx="6768752"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294555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80">
                                          <p:stCondLst>
                                            <p:cond delay="0"/>
                                          </p:stCondLst>
                                        </p:cTn>
                                        <p:tgtEl>
                                          <p:spTgt spid="2050"/>
                                        </p:tgtEl>
                                      </p:cBhvr>
                                    </p:animEffect>
                                    <p:anim calcmode="lin" valueType="num">
                                      <p:cBhvr>
                                        <p:cTn id="8"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0"/>
                                        </p:tgtEl>
                                      </p:cBhvr>
                                      <p:to x="100000" y="60000"/>
                                    </p:animScale>
                                    <p:animScale>
                                      <p:cBhvr>
                                        <p:cTn id="14" dur="166" decel="50000">
                                          <p:stCondLst>
                                            <p:cond delay="676"/>
                                          </p:stCondLst>
                                        </p:cTn>
                                        <p:tgtEl>
                                          <p:spTgt spid="2050"/>
                                        </p:tgtEl>
                                      </p:cBhvr>
                                      <p:to x="100000" y="100000"/>
                                    </p:animScale>
                                    <p:animScale>
                                      <p:cBhvr>
                                        <p:cTn id="15" dur="26">
                                          <p:stCondLst>
                                            <p:cond delay="1312"/>
                                          </p:stCondLst>
                                        </p:cTn>
                                        <p:tgtEl>
                                          <p:spTgt spid="2050"/>
                                        </p:tgtEl>
                                      </p:cBhvr>
                                      <p:to x="100000" y="80000"/>
                                    </p:animScale>
                                    <p:animScale>
                                      <p:cBhvr>
                                        <p:cTn id="16" dur="166" decel="50000">
                                          <p:stCondLst>
                                            <p:cond delay="1338"/>
                                          </p:stCondLst>
                                        </p:cTn>
                                        <p:tgtEl>
                                          <p:spTgt spid="2050"/>
                                        </p:tgtEl>
                                      </p:cBhvr>
                                      <p:to x="100000" y="100000"/>
                                    </p:animScale>
                                    <p:animScale>
                                      <p:cBhvr>
                                        <p:cTn id="17" dur="26">
                                          <p:stCondLst>
                                            <p:cond delay="1642"/>
                                          </p:stCondLst>
                                        </p:cTn>
                                        <p:tgtEl>
                                          <p:spTgt spid="2050"/>
                                        </p:tgtEl>
                                      </p:cBhvr>
                                      <p:to x="100000" y="90000"/>
                                    </p:animScale>
                                    <p:animScale>
                                      <p:cBhvr>
                                        <p:cTn id="18" dur="166" decel="50000">
                                          <p:stCondLst>
                                            <p:cond delay="1668"/>
                                          </p:stCondLst>
                                        </p:cTn>
                                        <p:tgtEl>
                                          <p:spTgt spid="2050"/>
                                        </p:tgtEl>
                                      </p:cBhvr>
                                      <p:to x="100000" y="100000"/>
                                    </p:animScale>
                                    <p:animScale>
                                      <p:cBhvr>
                                        <p:cTn id="19" dur="26">
                                          <p:stCondLst>
                                            <p:cond delay="1808"/>
                                          </p:stCondLst>
                                        </p:cTn>
                                        <p:tgtEl>
                                          <p:spTgt spid="2050"/>
                                        </p:tgtEl>
                                      </p:cBhvr>
                                      <p:to x="100000" y="95000"/>
                                    </p:animScale>
                                    <p:animScale>
                                      <p:cBhvr>
                                        <p:cTn id="20"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lgn="ctr">
              <a:buNone/>
            </a:pPr>
            <a:r>
              <a:rPr lang="es-CO" sz="4000" b="1" dirty="0"/>
              <a:t>El nombre </a:t>
            </a:r>
            <a:r>
              <a:rPr lang="es-CO" sz="4000" b="1" dirty="0" smtClean="0"/>
              <a:t>leviatán </a:t>
            </a:r>
            <a:r>
              <a:rPr lang="es-CO" sz="4000" b="1" dirty="0"/>
              <a:t>hace referencia a un monstruo de la Biblia que posee un poder descomunal. </a:t>
            </a:r>
          </a:p>
          <a:p>
            <a:pPr marL="0" indent="0" algn="ctr">
              <a:buNone/>
            </a:pPr>
            <a:r>
              <a:rPr lang="es-CO" dirty="0"/>
              <a:t>El Leviatán –vocablo proveniente del nombre hebreo </a:t>
            </a:r>
            <a:r>
              <a:rPr lang="es-CO" dirty="0" smtClean="0"/>
              <a:t>Livyatan</a:t>
            </a:r>
            <a:r>
              <a:rPr lang="es-CO" dirty="0"/>
              <a:t>– era un monstruo bíblico que vivía en el mar. Es mencionado en el Antiguo </a:t>
            </a:r>
            <a:r>
              <a:rPr lang="es-CO" dirty="0" smtClean="0"/>
              <a:t>Testamento, que más adelante consideraremos. </a:t>
            </a:r>
          </a:p>
          <a:p>
            <a:pPr marL="0" indent="0" algn="ctr">
              <a:buNone/>
            </a:pPr>
            <a:r>
              <a:rPr lang="es-CO" dirty="0" smtClean="0"/>
              <a:t>La </a:t>
            </a:r>
            <a:r>
              <a:rPr lang="es-CO" dirty="0"/>
              <a:t>palabra “leviatán” suele ser considerada sinónima de cualquier monstruo o criatura acuática de gran tamaño. En hebreo moderno, significa simplemente "</a:t>
            </a:r>
            <a:r>
              <a:rPr lang="es-CO" u="sng" dirty="0">
                <a:latin typeface="Agency FB" pitchFamily="34" charset="0"/>
              </a:rPr>
              <a:t>ballena</a:t>
            </a:r>
            <a:r>
              <a:rPr lang="es-CO" dirty="0"/>
              <a:t>". </a:t>
            </a:r>
          </a:p>
          <a:p>
            <a:endParaRPr lang="es-CO" dirty="0"/>
          </a:p>
          <a:p>
            <a:pPr marL="0" indent="0" algn="ctr">
              <a:buNone/>
            </a:pPr>
            <a:r>
              <a:rPr lang="es-CO" dirty="0"/>
              <a:t>La palabra "Leviatán" aparece seis veces en la </a:t>
            </a:r>
            <a:r>
              <a:rPr lang="es-CO" dirty="0" smtClean="0"/>
              <a:t>Biblia; se </a:t>
            </a:r>
            <a:r>
              <a:rPr lang="es-CO" dirty="0"/>
              <a:t>menciona </a:t>
            </a:r>
            <a:r>
              <a:rPr lang="es-CO" dirty="0" smtClean="0"/>
              <a:t>por primer vez en </a:t>
            </a:r>
            <a:r>
              <a:rPr lang="es-CO" dirty="0" smtClean="0">
                <a:solidFill>
                  <a:srgbClr val="FF0000"/>
                </a:solidFill>
              </a:rPr>
              <a:t>Génesis </a:t>
            </a:r>
            <a:r>
              <a:rPr lang="es-CO" dirty="0">
                <a:solidFill>
                  <a:srgbClr val="FF0000"/>
                </a:solidFill>
              </a:rPr>
              <a:t>1:21: </a:t>
            </a:r>
            <a:r>
              <a:rPr lang="es-CO" dirty="0" smtClean="0"/>
              <a:t>«Y </a:t>
            </a:r>
            <a:r>
              <a:rPr lang="es-CO" dirty="0"/>
              <a:t>crió Dios las grandes ballenas…» </a:t>
            </a:r>
            <a:r>
              <a:rPr lang="es-CO" dirty="0" smtClean="0"/>
              <a:t>debe </a:t>
            </a:r>
            <a:r>
              <a:rPr lang="es-CO" dirty="0"/>
              <a:t>significar </a:t>
            </a:r>
            <a:r>
              <a:rPr lang="es-CO" dirty="0" smtClean="0"/>
              <a:t>«monstruo marino».</a:t>
            </a:r>
          </a:p>
        </p:txBody>
      </p:sp>
    </p:spTree>
    <p:extLst>
      <p:ext uri="{BB962C8B-B14F-4D97-AF65-F5344CB8AC3E}">
        <p14:creationId xmlns:p14="http://schemas.microsoft.com/office/powerpoint/2010/main" val="15023274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gradFill>
            <a:gsLst>
              <a:gs pos="0">
                <a:srgbClr val="8488C4"/>
              </a:gs>
              <a:gs pos="53000">
                <a:srgbClr val="D4DEFF"/>
              </a:gs>
              <a:gs pos="83000">
                <a:srgbClr val="D4DEFF"/>
              </a:gs>
              <a:gs pos="100000">
                <a:srgbClr val="96AB94"/>
              </a:gs>
            </a:gsLst>
            <a:lin ang="5400000" scaled="0"/>
          </a:gradFill>
        </p:spPr>
        <p:txBody>
          <a:bodyPr>
            <a:normAutofit fontScale="85000" lnSpcReduction="10000"/>
          </a:bodyPr>
          <a:lstStyle/>
          <a:p>
            <a:pPr marL="0" indent="0" algn="ctr">
              <a:buNone/>
            </a:pPr>
            <a:r>
              <a:rPr lang="es-CO" dirty="0"/>
              <a:t>La palabra tiene diversos significados, tales como "culebra" en </a:t>
            </a:r>
            <a:r>
              <a:rPr lang="es-CO" dirty="0">
                <a:solidFill>
                  <a:srgbClr val="FF0000"/>
                </a:solidFill>
              </a:rPr>
              <a:t>(Exo.7:9,10,12</a:t>
            </a:r>
            <a:r>
              <a:rPr lang="es-CO" dirty="0"/>
              <a:t>) y "dragón" en </a:t>
            </a:r>
            <a:r>
              <a:rPr lang="es-CO" dirty="0">
                <a:solidFill>
                  <a:srgbClr val="FF0000"/>
                </a:solidFill>
              </a:rPr>
              <a:t>(Isa.51:9; </a:t>
            </a:r>
            <a:r>
              <a:rPr lang="es-CO" dirty="0"/>
              <a:t> y </a:t>
            </a:r>
            <a:r>
              <a:rPr lang="es-CO" dirty="0">
                <a:solidFill>
                  <a:srgbClr val="FF0000"/>
                </a:solidFill>
              </a:rPr>
              <a:t>Eze.29:3)</a:t>
            </a:r>
            <a:r>
              <a:rPr lang="es-CO" dirty="0"/>
              <a:t>, pero debe significar "monstruo </a:t>
            </a:r>
            <a:r>
              <a:rPr lang="es-CO" dirty="0" smtClean="0"/>
              <a:t>marino«.</a:t>
            </a:r>
            <a:endParaRPr lang="es-CO" dirty="0"/>
          </a:p>
          <a:p>
            <a:pPr marL="0" indent="0" algn="ctr">
              <a:buNone/>
            </a:pPr>
            <a:r>
              <a:rPr lang="es-CO" dirty="0"/>
              <a:t>El Leviatán o ballena azul es un pez monstruoso creado durante el quinto día de la creación. He aquí algunas de sus extraordinarias características</a:t>
            </a:r>
            <a:r>
              <a:rPr lang="es-CO" dirty="0" smtClean="0"/>
              <a:t>.</a:t>
            </a:r>
          </a:p>
          <a:p>
            <a:pPr marL="0" indent="0">
              <a:buNone/>
            </a:pPr>
            <a:r>
              <a:rPr lang="es-CO" b="1" dirty="0" smtClean="0">
                <a:solidFill>
                  <a:srgbClr val="FF0000"/>
                </a:solidFill>
              </a:rPr>
              <a:t>1</a:t>
            </a:r>
            <a:r>
              <a:rPr lang="es-CO" dirty="0"/>
              <a:t>), mide </a:t>
            </a:r>
            <a:r>
              <a:rPr lang="es-CO" dirty="0" smtClean="0"/>
              <a:t>30 </a:t>
            </a:r>
            <a:r>
              <a:rPr lang="es-CO" dirty="0"/>
              <a:t>metros de largo </a:t>
            </a:r>
            <a:endParaRPr lang="es-CO" dirty="0" smtClean="0"/>
          </a:p>
          <a:p>
            <a:pPr marL="0" indent="0">
              <a:buNone/>
            </a:pPr>
            <a:r>
              <a:rPr lang="es-CO" b="1" dirty="0" smtClean="0">
                <a:solidFill>
                  <a:srgbClr val="FF0000"/>
                </a:solidFill>
              </a:rPr>
              <a:t>2</a:t>
            </a:r>
            <a:r>
              <a:rPr lang="es-CO" dirty="0"/>
              <a:t>), pesa aproximadamente 200 </a:t>
            </a:r>
            <a:r>
              <a:rPr lang="es-CO" dirty="0" smtClean="0"/>
              <a:t>toneladas</a:t>
            </a:r>
          </a:p>
          <a:p>
            <a:pPr marL="0" indent="0">
              <a:buNone/>
            </a:pPr>
            <a:r>
              <a:rPr lang="es-CO" b="1" dirty="0" smtClean="0">
                <a:solidFill>
                  <a:srgbClr val="FF0000"/>
                </a:solidFill>
              </a:rPr>
              <a:t>3</a:t>
            </a:r>
            <a:r>
              <a:rPr lang="es-CO" dirty="0"/>
              <a:t>), por algunas de sus venas puede nadar perfectamente un hombre </a:t>
            </a:r>
            <a:endParaRPr lang="es-CO" dirty="0" smtClean="0"/>
          </a:p>
          <a:p>
            <a:pPr marL="0" indent="0">
              <a:buNone/>
            </a:pPr>
            <a:r>
              <a:rPr lang="es-CO" b="1" dirty="0" smtClean="0">
                <a:solidFill>
                  <a:srgbClr val="FF0000"/>
                </a:solidFill>
              </a:rPr>
              <a:t>4</a:t>
            </a:r>
            <a:r>
              <a:rPr lang="es-CO" dirty="0"/>
              <a:t>),  se alimenta de los peses más pequeños del mar, el </a:t>
            </a:r>
            <a:r>
              <a:rPr lang="es-CO" dirty="0" smtClean="0"/>
              <a:t>Krim, que mide </a:t>
            </a:r>
            <a:r>
              <a:rPr lang="es-CO" dirty="0"/>
              <a:t>7.9 milímetros de </a:t>
            </a:r>
            <a:r>
              <a:rPr lang="es-CO" dirty="0" smtClean="0"/>
              <a:t>longitud, </a:t>
            </a:r>
            <a:r>
              <a:rPr lang="es-CO" dirty="0"/>
              <a:t>devorando un promedio de 40 millones al </a:t>
            </a:r>
            <a:r>
              <a:rPr lang="es-CO" dirty="0" smtClean="0"/>
              <a:t>día. </a:t>
            </a:r>
          </a:p>
          <a:p>
            <a:pPr marL="0" indent="0">
              <a:buNone/>
            </a:pPr>
            <a:r>
              <a:rPr lang="es-CO" b="1" dirty="0" smtClean="0">
                <a:solidFill>
                  <a:srgbClr val="FF0000"/>
                </a:solidFill>
              </a:rPr>
              <a:t>5</a:t>
            </a:r>
            <a:r>
              <a:rPr lang="es-CO" dirty="0"/>
              <a:t>), es muy poco lo que sabemos de </a:t>
            </a:r>
            <a:r>
              <a:rPr lang="es-CO" dirty="0" smtClean="0"/>
              <a:t>él tales como donde se reproduce, y que lo atrae a morir en las playas del mar.  </a:t>
            </a:r>
          </a:p>
        </p:txBody>
      </p:sp>
    </p:spTree>
    <p:extLst>
      <p:ext uri="{BB962C8B-B14F-4D97-AF65-F5344CB8AC3E}">
        <p14:creationId xmlns:p14="http://schemas.microsoft.com/office/powerpoint/2010/main" val="381293549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latin typeface="Bauhaus 93" pitchFamily="82" charset="0"/>
              </a:rPr>
              <a:t>El significado </a:t>
            </a:r>
            <a:r>
              <a:rPr lang="es-CO" dirty="0" smtClean="0">
                <a:latin typeface="Bauhaus 93" pitchFamily="82" charset="0"/>
              </a:rPr>
              <a:t>bíblico </a:t>
            </a:r>
            <a:r>
              <a:rPr lang="es-CO" dirty="0">
                <a:latin typeface="Bauhaus 93" pitchFamily="82" charset="0"/>
              </a:rPr>
              <a:t>del leviatán </a:t>
            </a:r>
          </a:p>
        </p:txBody>
      </p:sp>
      <p:sp>
        <p:nvSpPr>
          <p:cNvPr id="3" name="2 Marcador de contenido"/>
          <p:cNvSpPr>
            <a:spLocks noGrp="1"/>
          </p:cNvSpPr>
          <p:nvPr>
            <p:ph idx="1"/>
          </p:nvPr>
        </p:nvSpPr>
        <p:spPr>
          <a:xfrm>
            <a:off x="457200" y="1600200"/>
            <a:ext cx="8229600" cy="5069160"/>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20000"/>
          </a:bodyPr>
          <a:lstStyle/>
          <a:p>
            <a:pPr marL="0" indent="0" algn="ctr">
              <a:buNone/>
            </a:pPr>
            <a:r>
              <a:rPr lang="es-CO" dirty="0" smtClean="0"/>
              <a:t> Para </a:t>
            </a:r>
            <a:r>
              <a:rPr lang="es-CO" dirty="0"/>
              <a:t>describir la naturaleza y el significado del Leviatán Bíblico debemos enfocarnos al análisis de los pasajes escritos por los profetas; primeramente veamos un pasaje profético descrito por </a:t>
            </a:r>
            <a:r>
              <a:rPr lang="es-CO" dirty="0" smtClean="0"/>
              <a:t>el profeta Isaías. </a:t>
            </a:r>
            <a:endParaRPr lang="es-CO" dirty="0"/>
          </a:p>
          <a:p>
            <a:r>
              <a:rPr lang="es-CO" dirty="0" smtClean="0">
                <a:solidFill>
                  <a:srgbClr val="FF0000"/>
                </a:solidFill>
              </a:rPr>
              <a:t>Isaías 26:19. </a:t>
            </a:r>
            <a:r>
              <a:rPr lang="es-CO" dirty="0" smtClean="0"/>
              <a:t>«</a:t>
            </a:r>
            <a:r>
              <a:rPr lang="es-CO" dirty="0" smtClean="0">
                <a:latin typeface="Agency FB" pitchFamily="34" charset="0"/>
              </a:rPr>
              <a:t>Tus </a:t>
            </a:r>
            <a:r>
              <a:rPr lang="es-CO" dirty="0">
                <a:latin typeface="Agency FB" pitchFamily="34" charset="0"/>
              </a:rPr>
              <a:t>muertos vivirán; junto con mi cuerpo muerto resucitarán. ¡Despertad y cantad, moradores del polvo! porque tu rocío, cual rocío de hortalizas; y la tierra echará los </a:t>
            </a:r>
            <a:r>
              <a:rPr lang="es-CO" dirty="0" smtClean="0">
                <a:latin typeface="Agency FB" pitchFamily="34" charset="0"/>
              </a:rPr>
              <a:t>muertos</a:t>
            </a:r>
            <a:r>
              <a:rPr lang="es-CO" dirty="0" smtClean="0"/>
              <a:t>». </a:t>
            </a:r>
            <a:endParaRPr lang="es-CO" dirty="0"/>
          </a:p>
          <a:p>
            <a:r>
              <a:rPr lang="es-CO" dirty="0" smtClean="0">
                <a:solidFill>
                  <a:srgbClr val="FF0000"/>
                </a:solidFill>
              </a:rPr>
              <a:t>26:21.</a:t>
            </a:r>
            <a:r>
              <a:rPr lang="es-CO" dirty="0" smtClean="0"/>
              <a:t> «</a:t>
            </a:r>
            <a:r>
              <a:rPr lang="es-CO" dirty="0" smtClean="0">
                <a:latin typeface="Agency FB" pitchFamily="34" charset="0"/>
              </a:rPr>
              <a:t>Porque </a:t>
            </a:r>
            <a:r>
              <a:rPr lang="es-CO" dirty="0">
                <a:latin typeface="Agency FB" pitchFamily="34" charset="0"/>
              </a:rPr>
              <a:t>he aquí que Jehová sale de su lugar, para visitar la maldad del morador de la tierra contra él; y la tierra descubrirá sus sangres, y no más encubrirá sus </a:t>
            </a:r>
            <a:r>
              <a:rPr lang="es-CO" dirty="0" smtClean="0">
                <a:latin typeface="Agency FB" pitchFamily="34" charset="0"/>
              </a:rPr>
              <a:t>muertos</a:t>
            </a:r>
            <a:r>
              <a:rPr lang="es-CO" dirty="0" smtClean="0"/>
              <a:t>».</a:t>
            </a:r>
            <a:endParaRPr lang="es-CO" dirty="0"/>
          </a:p>
          <a:p>
            <a:r>
              <a:rPr lang="es-CO" dirty="0" smtClean="0">
                <a:solidFill>
                  <a:srgbClr val="FF0000"/>
                </a:solidFill>
              </a:rPr>
              <a:t>27:1</a:t>
            </a:r>
            <a:r>
              <a:rPr lang="es-CO" dirty="0" smtClean="0"/>
              <a:t>. «</a:t>
            </a:r>
            <a:r>
              <a:rPr lang="es-CO" dirty="0" smtClean="0">
                <a:latin typeface="Agency FB" pitchFamily="34" charset="0"/>
              </a:rPr>
              <a:t>En </a:t>
            </a:r>
            <a:r>
              <a:rPr lang="es-CO" dirty="0">
                <a:latin typeface="Agency FB" pitchFamily="34" charset="0"/>
              </a:rPr>
              <a:t>aquel día Jehová visitará con su espada dura, grande y fuerte, sobre </a:t>
            </a:r>
            <a:r>
              <a:rPr lang="es-CO" dirty="0" smtClean="0">
                <a:latin typeface="Agency FB" pitchFamily="34" charset="0"/>
              </a:rPr>
              <a:t>LEVIATÁN, </a:t>
            </a:r>
            <a:r>
              <a:rPr lang="es-CO" u="sng" dirty="0">
                <a:latin typeface="Agency FB" pitchFamily="34" charset="0"/>
              </a:rPr>
              <a:t>serpiente</a:t>
            </a:r>
            <a:r>
              <a:rPr lang="es-CO" dirty="0">
                <a:latin typeface="Agency FB" pitchFamily="34" charset="0"/>
              </a:rPr>
              <a:t> rolliza, y sobre </a:t>
            </a:r>
            <a:r>
              <a:rPr lang="es-CO" dirty="0" smtClean="0">
                <a:latin typeface="Agency FB" pitchFamily="34" charset="0"/>
              </a:rPr>
              <a:t>LEVIATÁN </a:t>
            </a:r>
            <a:r>
              <a:rPr lang="es-CO" dirty="0">
                <a:latin typeface="Agency FB" pitchFamily="34" charset="0"/>
              </a:rPr>
              <a:t>serpiente retuerta; y matará al </a:t>
            </a:r>
            <a:r>
              <a:rPr lang="es-CO" u="sng" dirty="0">
                <a:latin typeface="Agency FB" pitchFamily="34" charset="0"/>
              </a:rPr>
              <a:t>dragón </a:t>
            </a:r>
            <a:r>
              <a:rPr lang="es-CO" dirty="0">
                <a:latin typeface="Agency FB" pitchFamily="34" charset="0"/>
              </a:rPr>
              <a:t>que está en la </a:t>
            </a:r>
            <a:r>
              <a:rPr lang="es-CO" dirty="0" smtClean="0">
                <a:latin typeface="Agency FB" pitchFamily="34" charset="0"/>
              </a:rPr>
              <a:t>mar»</a:t>
            </a:r>
            <a:r>
              <a:rPr lang="es-CO" dirty="0" smtClean="0"/>
              <a:t>.</a:t>
            </a:r>
            <a:endParaRPr lang="es-CO" dirty="0"/>
          </a:p>
        </p:txBody>
      </p:sp>
    </p:spTree>
    <p:extLst>
      <p:ext uri="{BB962C8B-B14F-4D97-AF65-F5344CB8AC3E}">
        <p14:creationId xmlns:p14="http://schemas.microsoft.com/office/powerpoint/2010/main" val="154958182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440160"/>
          </a:xfrm>
        </p:spPr>
        <p:txBody>
          <a:bodyPr>
            <a:normAutofit lnSpcReduction="10000"/>
          </a:bodyPr>
          <a:lstStyle/>
          <a:p>
            <a:pPr marL="0" indent="0" algn="ctr">
              <a:buNone/>
            </a:pPr>
            <a:r>
              <a:rPr lang="es-CO" dirty="0"/>
              <a:t>Estos versículos describen la profecía del fin de los tiempos; cuando los muertos se levantaran para la segunda venida de Cristo. </a:t>
            </a:r>
            <a:endParaRPr lang="es-CO" dirty="0" smtClean="0"/>
          </a:p>
        </p:txBody>
      </p:sp>
      <p:sp>
        <p:nvSpPr>
          <p:cNvPr id="4" name="3 Rectángulo"/>
          <p:cNvSpPr/>
          <p:nvPr/>
        </p:nvSpPr>
        <p:spPr>
          <a:xfrm>
            <a:off x="251520" y="2132856"/>
            <a:ext cx="6624736" cy="2677656"/>
          </a:xfrm>
          <a:prstGeom prst="rect">
            <a:avLst/>
          </a:prstGeom>
        </p:spPr>
        <p:txBody>
          <a:bodyPr wrap="square">
            <a:spAutoFit/>
          </a:bodyPr>
          <a:lstStyle/>
          <a:p>
            <a:pPr algn="ctr"/>
            <a:r>
              <a:rPr lang="es-CO" sz="2400" dirty="0"/>
              <a:t>“</a:t>
            </a:r>
            <a:r>
              <a:rPr lang="es-CO" sz="2400" dirty="0">
                <a:latin typeface="Agency FB" pitchFamily="34" charset="0"/>
              </a:rPr>
              <a:t>Por que he aquí que Jehová sale de su lugar para visitar la maldad del morador de la tierra contra el</a:t>
            </a:r>
            <a:r>
              <a:rPr lang="es-CO" sz="2400" dirty="0"/>
              <a:t>” se refiere a la salida de Cristo del santuario celestial para ejercer su juicio sobre el padre de la maldad (satanás) que es el morador de la tierra y de sus seguidores por sus faltas por que escrito esta “</a:t>
            </a:r>
            <a:r>
              <a:rPr lang="es-CO" sz="2400" dirty="0">
                <a:latin typeface="Agency FB" pitchFamily="34" charset="0"/>
              </a:rPr>
              <a:t>pagara según nuestras obras</a:t>
            </a:r>
            <a:r>
              <a:rPr lang="es-CO" sz="2400" dirty="0" smtClean="0"/>
              <a:t>”.</a:t>
            </a:r>
            <a:endParaRPr lang="es-CO" sz="2400" dirty="0"/>
          </a:p>
        </p:txBody>
      </p:sp>
      <p:sp>
        <p:nvSpPr>
          <p:cNvPr id="5" name="4 Rectángulo"/>
          <p:cNvSpPr/>
          <p:nvPr/>
        </p:nvSpPr>
        <p:spPr>
          <a:xfrm>
            <a:off x="2699792" y="4919008"/>
            <a:ext cx="6264696" cy="1938992"/>
          </a:xfrm>
          <a:prstGeom prst="rect">
            <a:avLst/>
          </a:prstGeom>
        </p:spPr>
        <p:txBody>
          <a:bodyPr wrap="square">
            <a:spAutoFit/>
          </a:bodyPr>
          <a:lstStyle/>
          <a:p>
            <a:pPr algn="ctr"/>
            <a:r>
              <a:rPr lang="es-CO" sz="2400" dirty="0"/>
              <a:t>Aquí Isaías describe que el pueblo de Dios (aquellos que duermen) se levantaran para recibirle (y sabemos que son los justos redimidos por que el mismo profeta se incluye en ese grupo)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2276872"/>
            <a:ext cx="2267744"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919008"/>
            <a:ext cx="2466975"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1016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80">
                                          <p:stCondLst>
                                            <p:cond delay="0"/>
                                          </p:stCondLst>
                                        </p:cTn>
                                        <p:tgtEl>
                                          <p:spTgt spid="5"/>
                                        </p:tgtEl>
                                      </p:cBhvr>
                                    </p:animEffect>
                                    <p:anim calcmode="lin" valueType="num">
                                      <p:cBhvr>
                                        <p:cTn id="2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7" dur="26">
                                          <p:stCondLst>
                                            <p:cond delay="650"/>
                                          </p:stCondLst>
                                        </p:cTn>
                                        <p:tgtEl>
                                          <p:spTgt spid="5"/>
                                        </p:tgtEl>
                                      </p:cBhvr>
                                      <p:to x="100000" y="60000"/>
                                    </p:animScale>
                                    <p:animScale>
                                      <p:cBhvr>
                                        <p:cTn id="28" dur="166" decel="50000">
                                          <p:stCondLst>
                                            <p:cond delay="676"/>
                                          </p:stCondLst>
                                        </p:cTn>
                                        <p:tgtEl>
                                          <p:spTgt spid="5"/>
                                        </p:tgtEl>
                                      </p:cBhvr>
                                      <p:to x="100000" y="100000"/>
                                    </p:animScale>
                                    <p:animScale>
                                      <p:cBhvr>
                                        <p:cTn id="29" dur="26">
                                          <p:stCondLst>
                                            <p:cond delay="1312"/>
                                          </p:stCondLst>
                                        </p:cTn>
                                        <p:tgtEl>
                                          <p:spTgt spid="5"/>
                                        </p:tgtEl>
                                      </p:cBhvr>
                                      <p:to x="100000" y="80000"/>
                                    </p:animScale>
                                    <p:animScale>
                                      <p:cBhvr>
                                        <p:cTn id="30" dur="166" decel="50000">
                                          <p:stCondLst>
                                            <p:cond delay="1338"/>
                                          </p:stCondLst>
                                        </p:cTn>
                                        <p:tgtEl>
                                          <p:spTgt spid="5"/>
                                        </p:tgtEl>
                                      </p:cBhvr>
                                      <p:to x="100000" y="100000"/>
                                    </p:animScale>
                                    <p:animScale>
                                      <p:cBhvr>
                                        <p:cTn id="31" dur="26">
                                          <p:stCondLst>
                                            <p:cond delay="1642"/>
                                          </p:stCondLst>
                                        </p:cTn>
                                        <p:tgtEl>
                                          <p:spTgt spid="5"/>
                                        </p:tgtEl>
                                      </p:cBhvr>
                                      <p:to x="100000" y="90000"/>
                                    </p:animScale>
                                    <p:animScale>
                                      <p:cBhvr>
                                        <p:cTn id="32" dur="166" decel="50000">
                                          <p:stCondLst>
                                            <p:cond delay="1668"/>
                                          </p:stCondLst>
                                        </p:cTn>
                                        <p:tgtEl>
                                          <p:spTgt spid="5"/>
                                        </p:tgtEl>
                                      </p:cBhvr>
                                      <p:to x="100000" y="100000"/>
                                    </p:animScale>
                                    <p:animScale>
                                      <p:cBhvr>
                                        <p:cTn id="33" dur="26">
                                          <p:stCondLst>
                                            <p:cond delay="1808"/>
                                          </p:stCondLst>
                                        </p:cTn>
                                        <p:tgtEl>
                                          <p:spTgt spid="5"/>
                                        </p:tgtEl>
                                      </p:cBhvr>
                                      <p:to x="100000" y="95000"/>
                                    </p:animScale>
                                    <p:animScale>
                                      <p:cBhvr>
                                        <p:cTn id="34" dur="166" decel="50000">
                                          <p:stCondLst>
                                            <p:cond delay="1834"/>
                                          </p:stCondLst>
                                        </p:cTn>
                                        <p:tgtEl>
                                          <p:spTgt spid="5"/>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1027"/>
                                        </p:tgtEl>
                                        <p:attrNameLst>
                                          <p:attrName>style.visibility</p:attrName>
                                        </p:attrNameLst>
                                      </p:cBhvr>
                                      <p:to>
                                        <p:strVal val="visible"/>
                                      </p:to>
                                    </p:set>
                                    <p:animEffect transition="in" filter="wipe(down)">
                                      <p:cBhvr>
                                        <p:cTn id="37" dur="580">
                                          <p:stCondLst>
                                            <p:cond delay="0"/>
                                          </p:stCondLst>
                                        </p:cTn>
                                        <p:tgtEl>
                                          <p:spTgt spid="1027"/>
                                        </p:tgtEl>
                                      </p:cBhvr>
                                    </p:animEffect>
                                    <p:anim calcmode="lin" valueType="num">
                                      <p:cBhvr>
                                        <p:cTn id="38" dur="1822" tmFilter="0,0; 0.14,0.36; 0.43,0.73; 0.71,0.91; 1.0,1.0">
                                          <p:stCondLst>
                                            <p:cond delay="0"/>
                                          </p:stCondLst>
                                        </p:cTn>
                                        <p:tgtEl>
                                          <p:spTgt spid="1027"/>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027"/>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027"/>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027"/>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027"/>
                                        </p:tgtEl>
                                        <p:attrNameLst>
                                          <p:attrName>ppt_y</p:attrName>
                                        </p:attrNameLst>
                                      </p:cBhvr>
                                      <p:tavLst>
                                        <p:tav tm="0" fmla="#ppt_y-sin(pi*$)/81">
                                          <p:val>
                                            <p:fltVal val="0"/>
                                          </p:val>
                                        </p:tav>
                                        <p:tav tm="100000">
                                          <p:val>
                                            <p:fltVal val="1"/>
                                          </p:val>
                                        </p:tav>
                                      </p:tavLst>
                                    </p:anim>
                                    <p:animScale>
                                      <p:cBhvr>
                                        <p:cTn id="43" dur="26">
                                          <p:stCondLst>
                                            <p:cond delay="650"/>
                                          </p:stCondLst>
                                        </p:cTn>
                                        <p:tgtEl>
                                          <p:spTgt spid="1027"/>
                                        </p:tgtEl>
                                      </p:cBhvr>
                                      <p:to x="100000" y="60000"/>
                                    </p:animScale>
                                    <p:animScale>
                                      <p:cBhvr>
                                        <p:cTn id="44" dur="166" decel="50000">
                                          <p:stCondLst>
                                            <p:cond delay="676"/>
                                          </p:stCondLst>
                                        </p:cTn>
                                        <p:tgtEl>
                                          <p:spTgt spid="1027"/>
                                        </p:tgtEl>
                                      </p:cBhvr>
                                      <p:to x="100000" y="100000"/>
                                    </p:animScale>
                                    <p:animScale>
                                      <p:cBhvr>
                                        <p:cTn id="45" dur="26">
                                          <p:stCondLst>
                                            <p:cond delay="1312"/>
                                          </p:stCondLst>
                                        </p:cTn>
                                        <p:tgtEl>
                                          <p:spTgt spid="1027"/>
                                        </p:tgtEl>
                                      </p:cBhvr>
                                      <p:to x="100000" y="80000"/>
                                    </p:animScale>
                                    <p:animScale>
                                      <p:cBhvr>
                                        <p:cTn id="46" dur="166" decel="50000">
                                          <p:stCondLst>
                                            <p:cond delay="1338"/>
                                          </p:stCondLst>
                                        </p:cTn>
                                        <p:tgtEl>
                                          <p:spTgt spid="1027"/>
                                        </p:tgtEl>
                                      </p:cBhvr>
                                      <p:to x="100000" y="100000"/>
                                    </p:animScale>
                                    <p:animScale>
                                      <p:cBhvr>
                                        <p:cTn id="47" dur="26">
                                          <p:stCondLst>
                                            <p:cond delay="1642"/>
                                          </p:stCondLst>
                                        </p:cTn>
                                        <p:tgtEl>
                                          <p:spTgt spid="1027"/>
                                        </p:tgtEl>
                                      </p:cBhvr>
                                      <p:to x="100000" y="90000"/>
                                    </p:animScale>
                                    <p:animScale>
                                      <p:cBhvr>
                                        <p:cTn id="48" dur="166" decel="50000">
                                          <p:stCondLst>
                                            <p:cond delay="1668"/>
                                          </p:stCondLst>
                                        </p:cTn>
                                        <p:tgtEl>
                                          <p:spTgt spid="1027"/>
                                        </p:tgtEl>
                                      </p:cBhvr>
                                      <p:to x="100000" y="100000"/>
                                    </p:animScale>
                                    <p:animScale>
                                      <p:cBhvr>
                                        <p:cTn id="49" dur="26">
                                          <p:stCondLst>
                                            <p:cond delay="1808"/>
                                          </p:stCondLst>
                                        </p:cTn>
                                        <p:tgtEl>
                                          <p:spTgt spid="1027"/>
                                        </p:tgtEl>
                                      </p:cBhvr>
                                      <p:to x="100000" y="95000"/>
                                    </p:animScale>
                                    <p:animScale>
                                      <p:cBhvr>
                                        <p:cTn id="50" dur="166" decel="50000">
                                          <p:stCondLst>
                                            <p:cond delay="1834"/>
                                          </p:stCondLst>
                                        </p:cTn>
                                        <p:tgtEl>
                                          <p:spTgt spid="102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5">
              <a:lumMod val="20000"/>
              <a:lumOff val="80000"/>
            </a:schemeClr>
          </a:solidFill>
        </p:spPr>
        <p:txBody>
          <a:bodyPr>
            <a:normAutofit fontScale="85000" lnSpcReduction="20000"/>
          </a:bodyPr>
          <a:lstStyle/>
          <a:p>
            <a:pPr marL="0" indent="0" algn="ctr">
              <a:buNone/>
            </a:pPr>
            <a:r>
              <a:rPr lang="es-CO" dirty="0"/>
              <a:t>A</a:t>
            </a:r>
            <a:r>
              <a:rPr lang="es-CO" dirty="0" smtClean="0"/>
              <a:t>clarado </a:t>
            </a:r>
            <a:r>
              <a:rPr lang="es-CO" dirty="0"/>
              <a:t>primeramente el contexto de la profecía, vemos que nos dice del leviatán: “</a:t>
            </a:r>
            <a:r>
              <a:rPr lang="es-CO" dirty="0">
                <a:latin typeface="Agency FB" pitchFamily="34" charset="0"/>
              </a:rPr>
              <a:t>En aquel día Jehová visitara con su espada dura, grande y fuerte, sobre </a:t>
            </a:r>
            <a:r>
              <a:rPr lang="es-CO" u="sng" dirty="0" smtClean="0">
                <a:latin typeface="Agency FB" pitchFamily="34" charset="0"/>
              </a:rPr>
              <a:t>LEVIATÁN</a:t>
            </a:r>
            <a:r>
              <a:rPr lang="es-CO" dirty="0" smtClean="0"/>
              <a:t>”; </a:t>
            </a:r>
            <a:r>
              <a:rPr lang="es-CO" dirty="0"/>
              <a:t>en este párrafo se nos habla de un juicio de Dios sobre el leviatán al describir la espada levantada sobre el, en </a:t>
            </a:r>
            <a:r>
              <a:rPr lang="es-CO" dirty="0" smtClean="0"/>
              <a:t>el día </a:t>
            </a:r>
            <a:r>
              <a:rPr lang="es-CO" dirty="0"/>
              <a:t>que Cristo vuelva. </a:t>
            </a:r>
          </a:p>
          <a:p>
            <a:endParaRPr lang="es-CO" dirty="0"/>
          </a:p>
          <a:p>
            <a:pPr marL="0" indent="0" algn="ctr">
              <a:buNone/>
            </a:pPr>
            <a:r>
              <a:rPr lang="es-CO" dirty="0"/>
              <a:t>Al leviatán lo menciona el profeta </a:t>
            </a:r>
            <a:r>
              <a:rPr lang="es-CO" dirty="0" smtClean="0"/>
              <a:t>dos veces como </a:t>
            </a:r>
            <a:r>
              <a:rPr lang="es-CO" dirty="0"/>
              <a:t>una serpiente: la </a:t>
            </a:r>
            <a:r>
              <a:rPr lang="es-CO" dirty="0" smtClean="0"/>
              <a:t>«</a:t>
            </a:r>
            <a:r>
              <a:rPr lang="es-CO" u="sng" dirty="0" smtClean="0">
                <a:latin typeface="Agency FB" pitchFamily="34" charset="0"/>
              </a:rPr>
              <a:t>serpiente </a:t>
            </a:r>
            <a:r>
              <a:rPr lang="es-CO" u="sng" dirty="0">
                <a:latin typeface="Agency FB" pitchFamily="34" charset="0"/>
              </a:rPr>
              <a:t>rolliza y la serpiente </a:t>
            </a:r>
            <a:r>
              <a:rPr lang="es-CO" u="sng" dirty="0" smtClean="0">
                <a:latin typeface="Agency FB" pitchFamily="34" charset="0"/>
              </a:rPr>
              <a:t>retuerta</a:t>
            </a:r>
            <a:r>
              <a:rPr lang="es-CO" dirty="0" smtClean="0"/>
              <a:t>». </a:t>
            </a:r>
          </a:p>
          <a:p>
            <a:pPr marL="0" indent="0" algn="ctr">
              <a:buNone/>
            </a:pPr>
            <a:r>
              <a:rPr lang="es-CO" dirty="0" smtClean="0"/>
              <a:t>Note que el </a:t>
            </a:r>
            <a:r>
              <a:rPr lang="es-CO" dirty="0"/>
              <a:t>profeta Isaías usa el simbolismo </a:t>
            </a:r>
            <a:r>
              <a:rPr lang="es-CO" dirty="0" smtClean="0"/>
              <a:t>de </a:t>
            </a:r>
            <a:r>
              <a:rPr lang="es-CO" dirty="0"/>
              <a:t>la serpiente para describir al leviatán</a:t>
            </a:r>
            <a:r>
              <a:rPr lang="es-CO" dirty="0" smtClean="0"/>
              <a:t>. Es interesante notar que en el Edén Satanás utilizó una serpiente como un medio para acercarse y engañar a Eva. </a:t>
            </a:r>
          </a:p>
          <a:p>
            <a:pPr marL="0" indent="0" algn="ctr">
              <a:buNone/>
            </a:pPr>
            <a:r>
              <a:rPr lang="es-CO" dirty="0" smtClean="0"/>
              <a:t>Ejemplo</a:t>
            </a:r>
            <a:r>
              <a:rPr lang="es-CO" dirty="0"/>
              <a:t>: tenemos que se menciona al leviatán como la serpiente rolliza y retuerta; en el mismo final del verso vemos que Dios mata al dragón que se encuentra en el mar. </a:t>
            </a:r>
          </a:p>
        </p:txBody>
      </p:sp>
    </p:spTree>
    <p:extLst>
      <p:ext uri="{BB962C8B-B14F-4D97-AF65-F5344CB8AC3E}">
        <p14:creationId xmlns:p14="http://schemas.microsoft.com/office/powerpoint/2010/main" val="341422244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Autofit/>
          </a:bodyPr>
          <a:lstStyle/>
          <a:p>
            <a:r>
              <a:rPr lang="es-CO" sz="2800" dirty="0"/>
              <a:t>Dentro del mismo contexto del versículo se asocia a la serpiente (leviatán) con el dragón; esta relación se ve también en el libro del Apocalipsis:</a:t>
            </a:r>
          </a:p>
        </p:txBody>
      </p:sp>
      <p:sp>
        <p:nvSpPr>
          <p:cNvPr id="3" name="2 Marcador de contenido"/>
          <p:cNvSpPr>
            <a:spLocks noGrp="1"/>
          </p:cNvSpPr>
          <p:nvPr>
            <p:ph idx="1"/>
          </p:nvPr>
        </p:nvSpPr>
        <p:spPr>
          <a:xfrm>
            <a:off x="457200" y="1922102"/>
            <a:ext cx="2900363" cy="4525963"/>
          </a:xfrm>
          <a:blipFill>
            <a:blip r:embed="rId3"/>
            <a:tile tx="0" ty="0" sx="100000" sy="100000" flip="none" algn="tl"/>
          </a:blipFill>
        </p:spPr>
        <p:txBody>
          <a:bodyPr>
            <a:normAutofit fontScale="92500" lnSpcReduction="10000"/>
          </a:bodyPr>
          <a:lstStyle/>
          <a:p>
            <a:pPr marL="0" indent="0">
              <a:buNone/>
            </a:pPr>
            <a:r>
              <a:rPr lang="es-CO" dirty="0"/>
              <a:t>Apocalipsis 12:13. </a:t>
            </a:r>
            <a:endParaRPr lang="es-CO" dirty="0" smtClean="0"/>
          </a:p>
          <a:p>
            <a:pPr marL="0" indent="0" algn="ctr">
              <a:buNone/>
            </a:pPr>
            <a:r>
              <a:rPr lang="es-CO" dirty="0" smtClean="0"/>
              <a:t>«</a:t>
            </a:r>
            <a:r>
              <a:rPr lang="es-CO" dirty="0"/>
              <a:t>Y cuando vio el dragón que él había sido arrojado á la tierra, persiguió á la mujer que había parido al hijo varón».</a:t>
            </a:r>
          </a:p>
          <a:p>
            <a:endParaRPr lang="es-CO"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7563" y="1700808"/>
            <a:ext cx="5786437"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28765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par>
                                <p:cTn id="27" presetID="31" presetClass="entr" presetSubtype="0" fill="hold" nodeType="withEffect">
                                  <p:stCondLst>
                                    <p:cond delay="0"/>
                                  </p:stCondLst>
                                  <p:childTnLst>
                                    <p:set>
                                      <p:cBhvr>
                                        <p:cTn id="28" dur="1" fill="hold">
                                          <p:stCondLst>
                                            <p:cond delay="0"/>
                                          </p:stCondLst>
                                        </p:cTn>
                                        <p:tgtEl>
                                          <p:spTgt spid="1026"/>
                                        </p:tgtEl>
                                        <p:attrNameLst>
                                          <p:attrName>style.visibility</p:attrName>
                                        </p:attrNameLst>
                                      </p:cBhvr>
                                      <p:to>
                                        <p:strVal val="visible"/>
                                      </p:to>
                                    </p:set>
                                    <p:anim calcmode="lin" valueType="num">
                                      <p:cBhvr>
                                        <p:cTn id="29" dur="1000" fill="hold"/>
                                        <p:tgtEl>
                                          <p:spTgt spid="1026"/>
                                        </p:tgtEl>
                                        <p:attrNameLst>
                                          <p:attrName>ppt_w</p:attrName>
                                        </p:attrNameLst>
                                      </p:cBhvr>
                                      <p:tavLst>
                                        <p:tav tm="0">
                                          <p:val>
                                            <p:fltVal val="0"/>
                                          </p:val>
                                        </p:tav>
                                        <p:tav tm="100000">
                                          <p:val>
                                            <p:strVal val="#ppt_w"/>
                                          </p:val>
                                        </p:tav>
                                      </p:tavLst>
                                    </p:anim>
                                    <p:anim calcmode="lin" valueType="num">
                                      <p:cBhvr>
                                        <p:cTn id="30" dur="1000" fill="hold"/>
                                        <p:tgtEl>
                                          <p:spTgt spid="1026"/>
                                        </p:tgtEl>
                                        <p:attrNameLst>
                                          <p:attrName>ppt_h</p:attrName>
                                        </p:attrNameLst>
                                      </p:cBhvr>
                                      <p:tavLst>
                                        <p:tav tm="0">
                                          <p:val>
                                            <p:fltVal val="0"/>
                                          </p:val>
                                        </p:tav>
                                        <p:tav tm="100000">
                                          <p:val>
                                            <p:strVal val="#ppt_h"/>
                                          </p:val>
                                        </p:tav>
                                      </p:tavLst>
                                    </p:anim>
                                    <p:anim calcmode="lin" valueType="num">
                                      <p:cBhvr>
                                        <p:cTn id="31" dur="1000" fill="hold"/>
                                        <p:tgtEl>
                                          <p:spTgt spid="1026"/>
                                        </p:tgtEl>
                                        <p:attrNameLst>
                                          <p:attrName>style.rotation</p:attrName>
                                        </p:attrNameLst>
                                      </p:cBhvr>
                                      <p:tavLst>
                                        <p:tav tm="0">
                                          <p:val>
                                            <p:fltVal val="90"/>
                                          </p:val>
                                        </p:tav>
                                        <p:tav tm="100000">
                                          <p:val>
                                            <p:fltVal val="0"/>
                                          </p:val>
                                        </p:tav>
                                      </p:tavLst>
                                    </p:anim>
                                    <p:animEffect transition="in" filter="fade">
                                      <p:cBhvr>
                                        <p:cTn id="32"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3168352"/>
          </a:xfrm>
          <a:blipFill>
            <a:blip r:embed="rId2"/>
            <a:tile tx="0" ty="0" sx="100000" sy="100000" flip="none" algn="tl"/>
          </a:blipFill>
        </p:spPr>
        <p:txBody>
          <a:bodyPr>
            <a:normAutofit fontScale="92500" lnSpcReduction="20000"/>
          </a:bodyPr>
          <a:lstStyle/>
          <a:p>
            <a:pPr marL="0" indent="0">
              <a:buNone/>
            </a:pPr>
            <a:r>
              <a:rPr lang="es-CO" dirty="0" smtClean="0">
                <a:solidFill>
                  <a:srgbClr val="FF0000"/>
                </a:solidFill>
              </a:rPr>
              <a:t>Apoc.12:14. </a:t>
            </a:r>
            <a:r>
              <a:rPr lang="es-CO" dirty="0" smtClean="0"/>
              <a:t>«Y </a:t>
            </a:r>
            <a:r>
              <a:rPr lang="es-CO" dirty="0"/>
              <a:t>fueron dadas á la mujer dos alas de grande águila, para que de la presencia de la serpiente volase al desierto, á su lugar, donde es mantenida por un tiempo, y tiempos, y la mitad de un </a:t>
            </a:r>
            <a:r>
              <a:rPr lang="es-CO" dirty="0" smtClean="0"/>
              <a:t>tiempo».</a:t>
            </a:r>
            <a:endParaRPr lang="es-CO" dirty="0"/>
          </a:p>
          <a:p>
            <a:pPr marL="0" indent="0">
              <a:buNone/>
            </a:pPr>
            <a:r>
              <a:rPr lang="es-CO" dirty="0" smtClean="0">
                <a:solidFill>
                  <a:srgbClr val="FF0000"/>
                </a:solidFill>
              </a:rPr>
              <a:t>Apoc.12:15</a:t>
            </a:r>
            <a:r>
              <a:rPr lang="es-CO" dirty="0" smtClean="0"/>
              <a:t>. «Y </a:t>
            </a:r>
            <a:r>
              <a:rPr lang="es-CO" dirty="0"/>
              <a:t>la serpiente echó de su boca tras la mujer agua como un río, á fin de hacer que fuese arrebatada del </a:t>
            </a:r>
            <a:r>
              <a:rPr lang="es-CO" dirty="0" smtClean="0"/>
              <a:t>río».</a:t>
            </a:r>
            <a:endParaRPr lang="es-CO" dirty="0"/>
          </a:p>
        </p:txBody>
      </p:sp>
      <p:sp>
        <p:nvSpPr>
          <p:cNvPr id="4" name="3 Rectángulo"/>
          <p:cNvSpPr/>
          <p:nvPr/>
        </p:nvSpPr>
        <p:spPr>
          <a:xfrm>
            <a:off x="2627784" y="3645024"/>
            <a:ext cx="3600400" cy="2000548"/>
          </a:xfrm>
          <a:prstGeom prst="rect">
            <a:avLst/>
          </a:prstGeom>
          <a:blipFill>
            <a:blip r:embed="rId3"/>
            <a:tile tx="0" ty="0" sx="100000" sy="100000" flip="none" algn="tl"/>
          </a:blipFill>
        </p:spPr>
        <p:txBody>
          <a:bodyPr wrap="square">
            <a:spAutoFit/>
          </a:bodyPr>
          <a:lstStyle/>
          <a:p>
            <a:pPr algn="ctr"/>
            <a:r>
              <a:rPr lang="es-CO" sz="2800" dirty="0">
                <a:solidFill>
                  <a:srgbClr val="FF0000"/>
                </a:solidFill>
              </a:rPr>
              <a:t>Apoc.12:16.</a:t>
            </a:r>
            <a:r>
              <a:rPr lang="es-CO" sz="2400" dirty="0"/>
              <a:t> «Y la tierra ayudó á la mujer, y la tierra abrió su boca, y sorbió el río que había echado el dragón de su boca».</a:t>
            </a:r>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126" y="3645024"/>
            <a:ext cx="2370584" cy="2258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6372" y="3645024"/>
            <a:ext cx="2676525" cy="2258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251519" y="5903102"/>
            <a:ext cx="8653189" cy="646331"/>
          </a:xfrm>
          <a:prstGeom prst="rect">
            <a:avLst/>
          </a:prstGeom>
          <a:blipFill>
            <a:blip r:embed="rId2"/>
            <a:tile tx="0" ty="0" sx="100000" sy="100000" flip="none" algn="tl"/>
          </a:blipFill>
        </p:spPr>
        <p:txBody>
          <a:bodyPr wrap="square">
            <a:spAutoFit/>
          </a:bodyPr>
          <a:lstStyle/>
          <a:p>
            <a:r>
              <a:rPr lang="es-CO" dirty="0"/>
              <a:t>En 1620 los peregrinos viajaron desde Inglaterra a las Américas en el barco Mayflower y desembarcaron en Plymouth. Escapaban de las constricciones de la iglesia de </a:t>
            </a:r>
            <a:r>
              <a:rPr lang="es-CO" dirty="0" smtClean="0"/>
              <a:t>Inglaterra. </a:t>
            </a:r>
            <a:endParaRPr lang="es-CO" dirty="0"/>
          </a:p>
        </p:txBody>
      </p:sp>
    </p:spTree>
    <p:extLst>
      <p:ext uri="{BB962C8B-B14F-4D97-AF65-F5344CB8AC3E}">
        <p14:creationId xmlns:p14="http://schemas.microsoft.com/office/powerpoint/2010/main" val="2308495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2051"/>
                                        </p:tgtEl>
                                        <p:attrNameLst>
                                          <p:attrName>style.visibility</p:attrName>
                                        </p:attrNameLst>
                                      </p:cBhvr>
                                      <p:to>
                                        <p:strVal val="visible"/>
                                      </p:to>
                                    </p:set>
                                    <p:anim calcmode="lin" valueType="num">
                                      <p:cBhvr>
                                        <p:cTn id="13" dur="1000" fill="hold"/>
                                        <p:tgtEl>
                                          <p:spTgt spid="2051"/>
                                        </p:tgtEl>
                                        <p:attrNameLst>
                                          <p:attrName>ppt_w</p:attrName>
                                        </p:attrNameLst>
                                      </p:cBhvr>
                                      <p:tavLst>
                                        <p:tav tm="0">
                                          <p:val>
                                            <p:fltVal val="0"/>
                                          </p:val>
                                        </p:tav>
                                        <p:tav tm="100000">
                                          <p:val>
                                            <p:strVal val="#ppt_w"/>
                                          </p:val>
                                        </p:tav>
                                      </p:tavLst>
                                    </p:anim>
                                    <p:anim calcmode="lin" valueType="num">
                                      <p:cBhvr>
                                        <p:cTn id="14" dur="1000" fill="hold"/>
                                        <p:tgtEl>
                                          <p:spTgt spid="2051"/>
                                        </p:tgtEl>
                                        <p:attrNameLst>
                                          <p:attrName>ppt_h</p:attrName>
                                        </p:attrNameLst>
                                      </p:cBhvr>
                                      <p:tavLst>
                                        <p:tav tm="0">
                                          <p:val>
                                            <p:fltVal val="0"/>
                                          </p:val>
                                        </p:tav>
                                        <p:tav tm="100000">
                                          <p:val>
                                            <p:strVal val="#ppt_h"/>
                                          </p:val>
                                        </p:tav>
                                      </p:tavLst>
                                    </p:anim>
                                    <p:anim calcmode="lin" valueType="num">
                                      <p:cBhvr>
                                        <p:cTn id="15" dur="1000" fill="hold"/>
                                        <p:tgtEl>
                                          <p:spTgt spid="2051"/>
                                        </p:tgtEl>
                                        <p:attrNameLst>
                                          <p:attrName>style.rotation</p:attrName>
                                        </p:attrNameLst>
                                      </p:cBhvr>
                                      <p:tavLst>
                                        <p:tav tm="0">
                                          <p:val>
                                            <p:fltVal val="90"/>
                                          </p:val>
                                        </p:tav>
                                        <p:tav tm="100000">
                                          <p:val>
                                            <p:fltVal val="0"/>
                                          </p:val>
                                        </p:tav>
                                      </p:tavLst>
                                    </p:anim>
                                    <p:animEffect transition="in" filter="fade">
                                      <p:cBhvr>
                                        <p:cTn id="16" dur="1000"/>
                                        <p:tgtEl>
                                          <p:spTgt spid="2051"/>
                                        </p:tgtEl>
                                      </p:cBhvr>
                                    </p:animEffect>
                                  </p:childTnLst>
                                </p:cTn>
                              </p:par>
                              <p:par>
                                <p:cTn id="17" presetID="31" presetClass="entr" presetSubtype="0" fill="hold" nodeType="withEffect">
                                  <p:stCondLst>
                                    <p:cond delay="0"/>
                                  </p:stCondLst>
                                  <p:childTnLst>
                                    <p:set>
                                      <p:cBhvr>
                                        <p:cTn id="18" dur="1" fill="hold">
                                          <p:stCondLst>
                                            <p:cond delay="0"/>
                                          </p:stCondLst>
                                        </p:cTn>
                                        <p:tgtEl>
                                          <p:spTgt spid="2052"/>
                                        </p:tgtEl>
                                        <p:attrNameLst>
                                          <p:attrName>style.visibility</p:attrName>
                                        </p:attrNameLst>
                                      </p:cBhvr>
                                      <p:to>
                                        <p:strVal val="visible"/>
                                      </p:to>
                                    </p:set>
                                    <p:anim calcmode="lin" valueType="num">
                                      <p:cBhvr>
                                        <p:cTn id="19" dur="1000" fill="hold"/>
                                        <p:tgtEl>
                                          <p:spTgt spid="2052"/>
                                        </p:tgtEl>
                                        <p:attrNameLst>
                                          <p:attrName>ppt_w</p:attrName>
                                        </p:attrNameLst>
                                      </p:cBhvr>
                                      <p:tavLst>
                                        <p:tav tm="0">
                                          <p:val>
                                            <p:fltVal val="0"/>
                                          </p:val>
                                        </p:tav>
                                        <p:tav tm="100000">
                                          <p:val>
                                            <p:strVal val="#ppt_w"/>
                                          </p:val>
                                        </p:tav>
                                      </p:tavLst>
                                    </p:anim>
                                    <p:anim calcmode="lin" valueType="num">
                                      <p:cBhvr>
                                        <p:cTn id="20" dur="1000" fill="hold"/>
                                        <p:tgtEl>
                                          <p:spTgt spid="2052"/>
                                        </p:tgtEl>
                                        <p:attrNameLst>
                                          <p:attrName>ppt_h</p:attrName>
                                        </p:attrNameLst>
                                      </p:cBhvr>
                                      <p:tavLst>
                                        <p:tav tm="0">
                                          <p:val>
                                            <p:fltVal val="0"/>
                                          </p:val>
                                        </p:tav>
                                        <p:tav tm="100000">
                                          <p:val>
                                            <p:strVal val="#ppt_h"/>
                                          </p:val>
                                        </p:tav>
                                      </p:tavLst>
                                    </p:anim>
                                    <p:anim calcmode="lin" valueType="num">
                                      <p:cBhvr>
                                        <p:cTn id="21" dur="1000" fill="hold"/>
                                        <p:tgtEl>
                                          <p:spTgt spid="2052"/>
                                        </p:tgtEl>
                                        <p:attrNameLst>
                                          <p:attrName>style.rotation</p:attrName>
                                        </p:attrNameLst>
                                      </p:cBhvr>
                                      <p:tavLst>
                                        <p:tav tm="0">
                                          <p:val>
                                            <p:fltVal val="90"/>
                                          </p:val>
                                        </p:tav>
                                        <p:tav tm="100000">
                                          <p:val>
                                            <p:fltVal val="0"/>
                                          </p:val>
                                        </p:tav>
                                      </p:tavLst>
                                    </p:anim>
                                    <p:animEffect transition="in" filter="fade">
                                      <p:cBhvr>
                                        <p:cTn id="22" dur="1000"/>
                                        <p:tgtEl>
                                          <p:spTgt spid="2052"/>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80">
                                          <p:stCondLst>
                                            <p:cond delay="0"/>
                                          </p:stCondLst>
                                        </p:cTn>
                                        <p:tgtEl>
                                          <p:spTgt spid="5"/>
                                        </p:tgtEl>
                                      </p:cBhvr>
                                    </p:animEffect>
                                    <p:anim calcmode="lin" valueType="num">
                                      <p:cBhvr>
                                        <p:cTn id="2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3" dur="26">
                                          <p:stCondLst>
                                            <p:cond delay="650"/>
                                          </p:stCondLst>
                                        </p:cTn>
                                        <p:tgtEl>
                                          <p:spTgt spid="5"/>
                                        </p:tgtEl>
                                      </p:cBhvr>
                                      <p:to x="100000" y="60000"/>
                                    </p:animScale>
                                    <p:animScale>
                                      <p:cBhvr>
                                        <p:cTn id="34" dur="166" decel="50000">
                                          <p:stCondLst>
                                            <p:cond delay="676"/>
                                          </p:stCondLst>
                                        </p:cTn>
                                        <p:tgtEl>
                                          <p:spTgt spid="5"/>
                                        </p:tgtEl>
                                      </p:cBhvr>
                                      <p:to x="100000" y="100000"/>
                                    </p:animScale>
                                    <p:animScale>
                                      <p:cBhvr>
                                        <p:cTn id="35" dur="26">
                                          <p:stCondLst>
                                            <p:cond delay="1312"/>
                                          </p:stCondLst>
                                        </p:cTn>
                                        <p:tgtEl>
                                          <p:spTgt spid="5"/>
                                        </p:tgtEl>
                                      </p:cBhvr>
                                      <p:to x="100000" y="80000"/>
                                    </p:animScale>
                                    <p:animScale>
                                      <p:cBhvr>
                                        <p:cTn id="36" dur="166" decel="50000">
                                          <p:stCondLst>
                                            <p:cond delay="1338"/>
                                          </p:stCondLst>
                                        </p:cTn>
                                        <p:tgtEl>
                                          <p:spTgt spid="5"/>
                                        </p:tgtEl>
                                      </p:cBhvr>
                                      <p:to x="100000" y="100000"/>
                                    </p:animScale>
                                    <p:animScale>
                                      <p:cBhvr>
                                        <p:cTn id="37" dur="26">
                                          <p:stCondLst>
                                            <p:cond delay="1642"/>
                                          </p:stCondLst>
                                        </p:cTn>
                                        <p:tgtEl>
                                          <p:spTgt spid="5"/>
                                        </p:tgtEl>
                                      </p:cBhvr>
                                      <p:to x="100000" y="90000"/>
                                    </p:animScale>
                                    <p:animScale>
                                      <p:cBhvr>
                                        <p:cTn id="38" dur="166" decel="50000">
                                          <p:stCondLst>
                                            <p:cond delay="1668"/>
                                          </p:stCondLst>
                                        </p:cTn>
                                        <p:tgtEl>
                                          <p:spTgt spid="5"/>
                                        </p:tgtEl>
                                      </p:cBhvr>
                                      <p:to x="100000" y="100000"/>
                                    </p:animScale>
                                    <p:animScale>
                                      <p:cBhvr>
                                        <p:cTn id="39" dur="26">
                                          <p:stCondLst>
                                            <p:cond delay="1808"/>
                                          </p:stCondLst>
                                        </p:cTn>
                                        <p:tgtEl>
                                          <p:spTgt spid="5"/>
                                        </p:tgtEl>
                                      </p:cBhvr>
                                      <p:to x="100000" y="95000"/>
                                    </p:animScale>
                                    <p:animScale>
                                      <p:cBhvr>
                                        <p:cTn id="4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816423"/>
          </a:xfrm>
          <a:blipFill>
            <a:blip r:embed="rId2"/>
            <a:tile tx="0" ty="0" sx="100000" sy="100000" flip="none" algn="tl"/>
          </a:blipFill>
        </p:spPr>
        <p:txBody>
          <a:bodyPr>
            <a:normAutofit fontScale="92500" lnSpcReduction="20000"/>
          </a:bodyPr>
          <a:lstStyle/>
          <a:p>
            <a:pPr marL="0" indent="0" algn="ctr">
              <a:buNone/>
            </a:pPr>
            <a:r>
              <a:rPr lang="es-CO" dirty="0" smtClean="0"/>
              <a:t>En </a:t>
            </a:r>
            <a:r>
              <a:rPr lang="es-CO" dirty="0"/>
              <a:t>el versículo trece se menciona que el dragón persiguió a la mujer; mas adelante en el versículo catorce cambian el símbolo al decir “</a:t>
            </a:r>
            <a:r>
              <a:rPr lang="es-CO" dirty="0">
                <a:latin typeface="Agency FB" pitchFamily="34" charset="0"/>
              </a:rPr>
              <a:t>para que volase de la presencia de la serpiente al desierto</a:t>
            </a:r>
            <a:r>
              <a:rPr lang="es-CO" dirty="0" smtClean="0"/>
              <a:t>”</a:t>
            </a:r>
            <a:endParaRPr lang="es-CO" dirty="0"/>
          </a:p>
          <a:p>
            <a:pPr marL="0" indent="0" algn="ctr">
              <a:buNone/>
            </a:pPr>
            <a:r>
              <a:rPr lang="es-CO" dirty="0"/>
              <a:t>En el versículo quince nos dice la profecía que la serpiente echo de su boca agua como un rió; para mas adelante en el versículo dieciséis se cambie el símbolo una vez mas al </a:t>
            </a:r>
            <a:r>
              <a:rPr lang="es-CO" dirty="0" smtClean="0"/>
              <a:t>decir </a:t>
            </a:r>
            <a:r>
              <a:rPr lang="es-CO" dirty="0"/>
              <a:t>“</a:t>
            </a:r>
            <a:r>
              <a:rPr lang="es-CO" dirty="0">
                <a:latin typeface="Agency FB" pitchFamily="34" charset="0"/>
              </a:rPr>
              <a:t>y sorbió el rió que había echado el dragón de su boca</a:t>
            </a:r>
            <a:r>
              <a:rPr lang="es-CO" dirty="0" smtClean="0"/>
              <a:t>”</a:t>
            </a:r>
          </a:p>
        </p:txBody>
      </p:sp>
      <p:sp>
        <p:nvSpPr>
          <p:cNvPr id="4" name="3 Rectángulo"/>
          <p:cNvSpPr/>
          <p:nvPr/>
        </p:nvSpPr>
        <p:spPr>
          <a:xfrm>
            <a:off x="323528" y="4318000"/>
            <a:ext cx="5472608" cy="2523768"/>
          </a:xfrm>
          <a:prstGeom prst="rect">
            <a:avLst/>
          </a:prstGeom>
          <a:blipFill>
            <a:blip r:embed="rId2"/>
            <a:tile tx="0" ty="0" sx="100000" sy="100000" flip="none" algn="tl"/>
          </a:blipFill>
        </p:spPr>
        <p:txBody>
          <a:bodyPr wrap="square">
            <a:spAutoFit/>
          </a:bodyPr>
          <a:lstStyle/>
          <a:p>
            <a:pPr algn="ctr"/>
            <a:r>
              <a:rPr lang="es-CO" sz="2800" dirty="0"/>
              <a:t>Y en </a:t>
            </a:r>
            <a:r>
              <a:rPr lang="es-CO" sz="2800" dirty="0">
                <a:solidFill>
                  <a:srgbClr val="FF0000"/>
                </a:solidFill>
              </a:rPr>
              <a:t>Apoc.12:9</a:t>
            </a:r>
            <a:r>
              <a:rPr lang="es-CO" sz="2800" dirty="0"/>
              <a:t>,dice que el «</a:t>
            </a:r>
            <a:r>
              <a:rPr lang="es-CO" sz="2800" dirty="0">
                <a:latin typeface="Agency FB" pitchFamily="34" charset="0"/>
              </a:rPr>
              <a:t>dragón, es la serpiente antigua, que se llama Diablo y Satanás, el cual engaña á todo el mundo…</a:t>
            </a:r>
            <a:r>
              <a:rPr lang="es-CO" sz="2800" dirty="0"/>
              <a:t>». Haciendo alusión a la serpiente que engañó a Eva.</a:t>
            </a:r>
          </a:p>
          <a:p>
            <a:endParaRPr lang="es-CO"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3932" y="4149080"/>
            <a:ext cx="2857500" cy="2708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173818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080120"/>
          </a:xfrm>
          <a:solidFill>
            <a:srgbClr val="FFC000"/>
          </a:solidFill>
        </p:spPr>
        <p:txBody>
          <a:bodyPr/>
          <a:lstStyle/>
          <a:p>
            <a:pPr marL="0" indent="0" algn="ctr">
              <a:buNone/>
            </a:pPr>
            <a:r>
              <a:rPr lang="es-CO" dirty="0"/>
              <a:t>En ambos casos tanto la profecía de Isaías como la de Juan los símbolos se </a:t>
            </a:r>
            <a:r>
              <a:rPr lang="es-CO" dirty="0" smtClean="0"/>
              <a:t>enlazan.</a:t>
            </a:r>
          </a:p>
        </p:txBody>
      </p:sp>
      <p:sp>
        <p:nvSpPr>
          <p:cNvPr id="2" name="1 Rectángulo"/>
          <p:cNvSpPr/>
          <p:nvPr/>
        </p:nvSpPr>
        <p:spPr>
          <a:xfrm>
            <a:off x="2699792" y="2132856"/>
            <a:ext cx="3312368" cy="2677656"/>
          </a:xfrm>
          <a:prstGeom prst="rect">
            <a:avLst/>
          </a:prstGeom>
        </p:spPr>
        <p:txBody>
          <a:bodyPr wrap="square">
            <a:spAutoFit/>
          </a:bodyPr>
          <a:lstStyle/>
          <a:p>
            <a:pPr algn="ctr"/>
            <a:r>
              <a:rPr lang="es-CO" sz="2800" dirty="0" smtClean="0"/>
              <a:t>En </a:t>
            </a:r>
            <a:r>
              <a:rPr lang="es-CO" sz="2800" dirty="0"/>
              <a:t>Apocalipsis los símbolos de la serpiente y el dragón se utilizan para citar a satanás.</a:t>
            </a:r>
          </a:p>
          <a:p>
            <a:pPr algn="ctr"/>
            <a:endParaRPr lang="es-CO"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7" y="2079625"/>
            <a:ext cx="2691475" cy="2357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1916832"/>
            <a:ext cx="2813298"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3848" y="4437112"/>
            <a:ext cx="2476500" cy="2209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510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par>
                                <p:cTn id="17" presetID="31" presetClass="entr" presetSubtype="0" fill="hold" nodeType="withEffect">
                                  <p:stCondLst>
                                    <p:cond delay="0"/>
                                  </p:stCondLst>
                                  <p:childTnLst>
                                    <p:set>
                                      <p:cBhvr>
                                        <p:cTn id="18" dur="1" fill="hold">
                                          <p:stCondLst>
                                            <p:cond delay="0"/>
                                          </p:stCondLst>
                                        </p:cTn>
                                        <p:tgtEl>
                                          <p:spTgt spid="1027"/>
                                        </p:tgtEl>
                                        <p:attrNameLst>
                                          <p:attrName>style.visibility</p:attrName>
                                        </p:attrNameLst>
                                      </p:cBhvr>
                                      <p:to>
                                        <p:strVal val="visible"/>
                                      </p:to>
                                    </p:set>
                                    <p:anim calcmode="lin" valueType="num">
                                      <p:cBhvr>
                                        <p:cTn id="19" dur="1000" fill="hold"/>
                                        <p:tgtEl>
                                          <p:spTgt spid="1027"/>
                                        </p:tgtEl>
                                        <p:attrNameLst>
                                          <p:attrName>ppt_w</p:attrName>
                                        </p:attrNameLst>
                                      </p:cBhvr>
                                      <p:tavLst>
                                        <p:tav tm="0">
                                          <p:val>
                                            <p:fltVal val="0"/>
                                          </p:val>
                                        </p:tav>
                                        <p:tav tm="100000">
                                          <p:val>
                                            <p:strVal val="#ppt_w"/>
                                          </p:val>
                                        </p:tav>
                                      </p:tavLst>
                                    </p:anim>
                                    <p:anim calcmode="lin" valueType="num">
                                      <p:cBhvr>
                                        <p:cTn id="20" dur="1000" fill="hold"/>
                                        <p:tgtEl>
                                          <p:spTgt spid="1027"/>
                                        </p:tgtEl>
                                        <p:attrNameLst>
                                          <p:attrName>ppt_h</p:attrName>
                                        </p:attrNameLst>
                                      </p:cBhvr>
                                      <p:tavLst>
                                        <p:tav tm="0">
                                          <p:val>
                                            <p:fltVal val="0"/>
                                          </p:val>
                                        </p:tav>
                                        <p:tav tm="100000">
                                          <p:val>
                                            <p:strVal val="#ppt_h"/>
                                          </p:val>
                                        </p:tav>
                                      </p:tavLst>
                                    </p:anim>
                                    <p:anim calcmode="lin" valueType="num">
                                      <p:cBhvr>
                                        <p:cTn id="21" dur="1000" fill="hold"/>
                                        <p:tgtEl>
                                          <p:spTgt spid="1027"/>
                                        </p:tgtEl>
                                        <p:attrNameLst>
                                          <p:attrName>style.rotation</p:attrName>
                                        </p:attrNameLst>
                                      </p:cBhvr>
                                      <p:tavLst>
                                        <p:tav tm="0">
                                          <p:val>
                                            <p:fltVal val="90"/>
                                          </p:val>
                                        </p:tav>
                                        <p:tav tm="100000">
                                          <p:val>
                                            <p:fltVal val="0"/>
                                          </p:val>
                                        </p:tav>
                                      </p:tavLst>
                                    </p:anim>
                                    <p:animEffect transition="in" filter="fade">
                                      <p:cBhvr>
                                        <p:cTn id="22" dur="1000"/>
                                        <p:tgtEl>
                                          <p:spTgt spid="1027"/>
                                        </p:tgtEl>
                                      </p:cBhvr>
                                    </p:animEffect>
                                  </p:childTnLst>
                                </p:cTn>
                              </p:par>
                              <p:par>
                                <p:cTn id="23" presetID="31" presetClass="entr" presetSubtype="0" fill="hold" nodeType="withEffect">
                                  <p:stCondLst>
                                    <p:cond delay="0"/>
                                  </p:stCondLst>
                                  <p:childTnLst>
                                    <p:set>
                                      <p:cBhvr>
                                        <p:cTn id="24" dur="1" fill="hold">
                                          <p:stCondLst>
                                            <p:cond delay="0"/>
                                          </p:stCondLst>
                                        </p:cTn>
                                        <p:tgtEl>
                                          <p:spTgt spid="1028"/>
                                        </p:tgtEl>
                                        <p:attrNameLst>
                                          <p:attrName>style.visibility</p:attrName>
                                        </p:attrNameLst>
                                      </p:cBhvr>
                                      <p:to>
                                        <p:strVal val="visible"/>
                                      </p:to>
                                    </p:set>
                                    <p:anim calcmode="lin" valueType="num">
                                      <p:cBhvr>
                                        <p:cTn id="25" dur="1000" fill="hold"/>
                                        <p:tgtEl>
                                          <p:spTgt spid="1028"/>
                                        </p:tgtEl>
                                        <p:attrNameLst>
                                          <p:attrName>ppt_w</p:attrName>
                                        </p:attrNameLst>
                                      </p:cBhvr>
                                      <p:tavLst>
                                        <p:tav tm="0">
                                          <p:val>
                                            <p:fltVal val="0"/>
                                          </p:val>
                                        </p:tav>
                                        <p:tav tm="100000">
                                          <p:val>
                                            <p:strVal val="#ppt_w"/>
                                          </p:val>
                                        </p:tav>
                                      </p:tavLst>
                                    </p:anim>
                                    <p:anim calcmode="lin" valueType="num">
                                      <p:cBhvr>
                                        <p:cTn id="26" dur="1000" fill="hold"/>
                                        <p:tgtEl>
                                          <p:spTgt spid="1028"/>
                                        </p:tgtEl>
                                        <p:attrNameLst>
                                          <p:attrName>ppt_h</p:attrName>
                                        </p:attrNameLst>
                                      </p:cBhvr>
                                      <p:tavLst>
                                        <p:tav tm="0">
                                          <p:val>
                                            <p:fltVal val="0"/>
                                          </p:val>
                                        </p:tav>
                                        <p:tav tm="100000">
                                          <p:val>
                                            <p:strVal val="#ppt_h"/>
                                          </p:val>
                                        </p:tav>
                                      </p:tavLst>
                                    </p:anim>
                                    <p:anim calcmode="lin" valueType="num">
                                      <p:cBhvr>
                                        <p:cTn id="27" dur="1000" fill="hold"/>
                                        <p:tgtEl>
                                          <p:spTgt spid="1028"/>
                                        </p:tgtEl>
                                        <p:attrNameLst>
                                          <p:attrName>style.rotation</p:attrName>
                                        </p:attrNameLst>
                                      </p:cBhvr>
                                      <p:tavLst>
                                        <p:tav tm="0">
                                          <p:val>
                                            <p:fltVal val="90"/>
                                          </p:val>
                                        </p:tav>
                                        <p:tav tm="100000">
                                          <p:val>
                                            <p:fltVal val="0"/>
                                          </p:val>
                                        </p:tav>
                                      </p:tavLst>
                                    </p:anim>
                                    <p:animEffect transition="in" filter="fade">
                                      <p:cBhvr>
                                        <p:cTn id="28" dur="1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dirty="0" smtClean="0">
                <a:latin typeface="Agency FB" pitchFamily="34" charset="0"/>
              </a:rPr>
              <a:t>Miremos nuevamente lo que dice sobre el leviatán tanto el A. Testamento como el N. Testamento:</a:t>
            </a:r>
            <a:endParaRPr lang="es-CO" sz="3600" b="1" dirty="0">
              <a:latin typeface="Agency FB" pitchFamily="34" charset="0"/>
            </a:endParaRPr>
          </a:p>
        </p:txBody>
      </p:sp>
      <p:sp>
        <p:nvSpPr>
          <p:cNvPr id="3" name="2 Marcador de contenido"/>
          <p:cNvSpPr>
            <a:spLocks noGrp="1"/>
          </p:cNvSpPr>
          <p:nvPr>
            <p:ph idx="1"/>
          </p:nvPr>
        </p:nvSpPr>
        <p:spPr>
          <a:blipFill>
            <a:blip r:embed="rId2"/>
            <a:tile tx="0" ty="0" sx="100000" sy="100000" flip="none" algn="tl"/>
          </a:blipFill>
        </p:spPr>
        <p:txBody>
          <a:bodyPr>
            <a:normAutofit fontScale="85000" lnSpcReduction="10000"/>
          </a:bodyPr>
          <a:lstStyle/>
          <a:p>
            <a:pPr marL="0" indent="0" algn="ctr">
              <a:buNone/>
            </a:pPr>
            <a:endParaRPr lang="es-CO" sz="4000" b="1" u="sng" dirty="0" smtClean="0"/>
          </a:p>
          <a:p>
            <a:pPr marL="0" indent="0" algn="ctr">
              <a:buNone/>
            </a:pPr>
            <a:r>
              <a:rPr lang="es-CO" sz="4000" b="1" u="sng" dirty="0" smtClean="0"/>
              <a:t>Nuevo Testamento</a:t>
            </a:r>
          </a:p>
          <a:p>
            <a:pPr marL="0" indent="0" algn="ctr">
              <a:buNone/>
            </a:pPr>
            <a:r>
              <a:rPr lang="es-CO" sz="3400" b="1" dirty="0" smtClean="0"/>
              <a:t>Apocalipsis </a:t>
            </a:r>
            <a:endParaRPr lang="es-CO" sz="3400" b="1" dirty="0"/>
          </a:p>
          <a:p>
            <a:endParaRPr lang="es-CO" dirty="0"/>
          </a:p>
          <a:p>
            <a:pPr marL="0" indent="0" algn="ctr">
              <a:buNone/>
            </a:pPr>
            <a:r>
              <a:rPr lang="es-CO" b="1" dirty="0" smtClean="0">
                <a:solidFill>
                  <a:srgbClr val="FF0000"/>
                </a:solidFill>
              </a:rPr>
              <a:t>12:7.</a:t>
            </a:r>
            <a:r>
              <a:rPr lang="es-CO" dirty="0" smtClean="0"/>
              <a:t> «</a:t>
            </a:r>
            <a:r>
              <a:rPr lang="es-CO" dirty="0" smtClean="0">
                <a:latin typeface="Agency FB" pitchFamily="34" charset="0"/>
              </a:rPr>
              <a:t>Y </a:t>
            </a:r>
            <a:r>
              <a:rPr lang="es-CO" dirty="0">
                <a:latin typeface="Agency FB" pitchFamily="34" charset="0"/>
              </a:rPr>
              <a:t>fue hecha una grande batalla en el cielo: Miguel y sus ángeles lidiaban contra el dragón; y lidiaba el dragón y sus </a:t>
            </a:r>
            <a:r>
              <a:rPr lang="es-CO" dirty="0" smtClean="0">
                <a:latin typeface="Agency FB" pitchFamily="34" charset="0"/>
              </a:rPr>
              <a:t>ángeles</a:t>
            </a:r>
            <a:r>
              <a:rPr lang="es-CO" dirty="0" smtClean="0"/>
              <a:t>». </a:t>
            </a:r>
            <a:endParaRPr lang="es-CO" dirty="0"/>
          </a:p>
          <a:p>
            <a:pPr marL="0" indent="0" algn="ctr">
              <a:buNone/>
            </a:pPr>
            <a:r>
              <a:rPr lang="es-CO" b="1" dirty="0" smtClean="0">
                <a:solidFill>
                  <a:srgbClr val="FF0000"/>
                </a:solidFill>
              </a:rPr>
              <a:t>12:9.</a:t>
            </a:r>
            <a:r>
              <a:rPr lang="es-CO" dirty="0" smtClean="0"/>
              <a:t> «</a:t>
            </a:r>
            <a:r>
              <a:rPr lang="es-CO" dirty="0" smtClean="0">
                <a:latin typeface="Agency FB" pitchFamily="34" charset="0"/>
              </a:rPr>
              <a:t>Y </a:t>
            </a:r>
            <a:r>
              <a:rPr lang="es-CO" dirty="0">
                <a:latin typeface="Agency FB" pitchFamily="34" charset="0"/>
              </a:rPr>
              <a:t>fue lanzado fuera aquel gran dragón, la serpiente antigua, que se llama diablo y satanás, el cual engaña á todo el mundo; fue arrojado en tierra, y sus ángeles fueron arrojados con </a:t>
            </a:r>
            <a:r>
              <a:rPr lang="es-CO" dirty="0" smtClean="0">
                <a:latin typeface="Agency FB" pitchFamily="34" charset="0"/>
              </a:rPr>
              <a:t>él</a:t>
            </a:r>
            <a:r>
              <a:rPr lang="es-CO" dirty="0" smtClean="0"/>
              <a:t>». </a:t>
            </a:r>
            <a:endParaRPr lang="es-CO" dirty="0"/>
          </a:p>
          <a:p>
            <a:endParaRPr lang="es-CO" dirty="0"/>
          </a:p>
        </p:txBody>
      </p:sp>
    </p:spTree>
    <p:extLst>
      <p:ext uri="{BB962C8B-B14F-4D97-AF65-F5344CB8AC3E}">
        <p14:creationId xmlns:p14="http://schemas.microsoft.com/office/powerpoint/2010/main" val="13427149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1" dur="500"/>
                                        <p:tgtEl>
                                          <p:spTgt spid="3">
                                            <p:txEl>
                                              <p:pRg st="4" end="4"/>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latin typeface="Agency FB" pitchFamily="34" charset="0"/>
              </a:rPr>
              <a:t>Antiguo </a:t>
            </a:r>
            <a:r>
              <a:rPr lang="es-CO" b="1" dirty="0" smtClean="0">
                <a:latin typeface="Agency FB" pitchFamily="34" charset="0"/>
              </a:rPr>
              <a:t>Testamento</a:t>
            </a:r>
            <a:br>
              <a:rPr lang="es-CO" b="1" dirty="0" smtClean="0">
                <a:latin typeface="Agency FB" pitchFamily="34" charset="0"/>
              </a:rPr>
            </a:br>
            <a:r>
              <a:rPr lang="es-CO" b="1" dirty="0" smtClean="0">
                <a:latin typeface="Agency FB" pitchFamily="34" charset="0"/>
              </a:rPr>
              <a:t>El </a:t>
            </a:r>
            <a:r>
              <a:rPr lang="es-CO" b="1" dirty="0">
                <a:latin typeface="Agency FB" pitchFamily="34" charset="0"/>
              </a:rPr>
              <a:t>libro de Job</a:t>
            </a:r>
          </a:p>
        </p:txBody>
      </p:sp>
      <p:sp>
        <p:nvSpPr>
          <p:cNvPr id="3" name="2 Marcador de contenido"/>
          <p:cNvSpPr>
            <a:spLocks noGrp="1"/>
          </p:cNvSpPr>
          <p:nvPr>
            <p:ph idx="1"/>
          </p:nvPr>
        </p:nvSpPr>
        <p:spPr>
          <a:xfrm>
            <a:off x="457200" y="1600200"/>
            <a:ext cx="8229600" cy="5257800"/>
          </a:xfrm>
          <a:solidFill>
            <a:schemeClr val="accent5">
              <a:lumMod val="20000"/>
              <a:lumOff val="80000"/>
            </a:schemeClr>
          </a:solidFill>
        </p:spPr>
        <p:txBody>
          <a:bodyPr>
            <a:noAutofit/>
          </a:bodyPr>
          <a:lstStyle/>
          <a:p>
            <a:pPr marL="0" indent="0" algn="ctr">
              <a:buNone/>
            </a:pPr>
            <a:r>
              <a:rPr lang="es-CO" sz="2400" dirty="0" smtClean="0"/>
              <a:t>En </a:t>
            </a:r>
            <a:r>
              <a:rPr lang="es-CO" sz="2400" dirty="0"/>
              <a:t>este libro se hace mención a las características de un </a:t>
            </a:r>
            <a:r>
              <a:rPr lang="es-CO" sz="2400" dirty="0" smtClean="0"/>
              <a:t>leviatán:</a:t>
            </a:r>
          </a:p>
          <a:p>
            <a:pPr marL="0" indent="0" algn="ctr">
              <a:buNone/>
            </a:pPr>
            <a:endParaRPr lang="es-CO" sz="2400" dirty="0" smtClean="0"/>
          </a:p>
          <a:p>
            <a:pPr marL="0" indent="0" algn="ctr">
              <a:buNone/>
            </a:pPr>
            <a:r>
              <a:rPr lang="es-CO" sz="2400" b="1" dirty="0" smtClean="0">
                <a:solidFill>
                  <a:srgbClr val="FF0000"/>
                </a:solidFill>
              </a:rPr>
              <a:t>Job 41:33,34. </a:t>
            </a:r>
            <a:r>
              <a:rPr lang="es-CO" sz="2400" dirty="0" smtClean="0"/>
              <a:t>«</a:t>
            </a:r>
            <a:r>
              <a:rPr lang="es-CO" sz="2400" b="1" dirty="0" smtClean="0">
                <a:latin typeface="Agency FB" pitchFamily="34" charset="0"/>
              </a:rPr>
              <a:t>No </a:t>
            </a:r>
            <a:r>
              <a:rPr lang="es-CO" sz="2400" b="1" dirty="0">
                <a:latin typeface="Agency FB" pitchFamily="34" charset="0"/>
              </a:rPr>
              <a:t>existe sobre la tierra algo semejante; está hecho exento de </a:t>
            </a:r>
            <a:r>
              <a:rPr lang="es-CO" sz="2400" b="1" dirty="0" smtClean="0">
                <a:latin typeface="Agency FB" pitchFamily="34" charset="0"/>
              </a:rPr>
              <a:t>temor</a:t>
            </a:r>
            <a:r>
              <a:rPr lang="es-CO" sz="2400" b="1" dirty="0" smtClean="0"/>
              <a:t>. </a:t>
            </a:r>
            <a:r>
              <a:rPr lang="es-CO" sz="2400" b="1" dirty="0" smtClean="0">
                <a:latin typeface="Agency FB" pitchFamily="34" charset="0"/>
              </a:rPr>
              <a:t>Menosprecia </a:t>
            </a:r>
            <a:r>
              <a:rPr lang="es-CO" sz="2400" b="1" dirty="0">
                <a:latin typeface="Agency FB" pitchFamily="34" charset="0"/>
              </a:rPr>
              <a:t>todo lo que es alto; es el rey de todas las fieras </a:t>
            </a:r>
            <a:r>
              <a:rPr lang="es-CO" sz="2400" b="1" dirty="0" smtClean="0">
                <a:latin typeface="Agency FB" pitchFamily="34" charset="0"/>
              </a:rPr>
              <a:t>arrogantes</a:t>
            </a:r>
            <a:r>
              <a:rPr lang="es-CO" sz="2400" dirty="0" smtClean="0">
                <a:latin typeface="Agency FB" pitchFamily="34" charset="0"/>
              </a:rPr>
              <a:t>»</a:t>
            </a:r>
            <a:r>
              <a:rPr lang="es-CO" sz="2400" dirty="0" smtClean="0"/>
              <a:t>.</a:t>
            </a:r>
            <a:endParaRPr lang="es-CO" sz="2400" dirty="0"/>
          </a:p>
          <a:p>
            <a:pPr marL="0" indent="0" algn="ctr">
              <a:buNone/>
            </a:pPr>
            <a:endParaRPr lang="es-CO" sz="2400" dirty="0" smtClean="0"/>
          </a:p>
          <a:p>
            <a:pPr marL="0" indent="0" algn="ctr">
              <a:buNone/>
            </a:pPr>
            <a:r>
              <a:rPr lang="es-CO" sz="2400" dirty="0" smtClean="0"/>
              <a:t> Las </a:t>
            </a:r>
            <a:r>
              <a:rPr lang="es-CO" sz="2400" dirty="0"/>
              <a:t>características que destacan del leviatán aquí son: </a:t>
            </a:r>
          </a:p>
          <a:p>
            <a:pPr marL="0" indent="0">
              <a:buNone/>
            </a:pPr>
            <a:r>
              <a:rPr lang="es-CO" sz="2400" dirty="0" smtClean="0"/>
              <a:t>                                 1. Que </a:t>
            </a:r>
            <a:r>
              <a:rPr lang="es-CO" sz="2400" dirty="0"/>
              <a:t>esta exento de temor</a:t>
            </a:r>
          </a:p>
          <a:p>
            <a:pPr marL="0" indent="0">
              <a:buNone/>
            </a:pPr>
            <a:r>
              <a:rPr lang="es-CO" sz="2400" dirty="0" smtClean="0"/>
              <a:t>                                 2. </a:t>
            </a:r>
            <a:r>
              <a:rPr lang="es-CO" sz="2400" dirty="0"/>
              <a:t>No hay semejante a el.</a:t>
            </a:r>
          </a:p>
          <a:p>
            <a:pPr marL="0" indent="0">
              <a:buNone/>
            </a:pPr>
            <a:r>
              <a:rPr lang="es-CO" sz="2400" dirty="0" smtClean="0"/>
              <a:t>                                 3. Menosprecia </a:t>
            </a:r>
            <a:r>
              <a:rPr lang="es-CO" sz="2400" dirty="0"/>
              <a:t>todo lo alto.</a:t>
            </a:r>
          </a:p>
          <a:p>
            <a:pPr marL="0" indent="0">
              <a:buNone/>
            </a:pPr>
            <a:r>
              <a:rPr lang="es-CO" sz="2400" dirty="0" smtClean="0"/>
              <a:t>                                 4. Es </a:t>
            </a:r>
            <a:r>
              <a:rPr lang="es-CO" sz="2400" dirty="0"/>
              <a:t>arrogante</a:t>
            </a:r>
            <a:r>
              <a:rPr lang="es-CO" sz="2000" dirty="0" smtClean="0"/>
              <a:t>.</a:t>
            </a:r>
            <a:endParaRPr lang="es-CO" sz="2000" dirty="0"/>
          </a:p>
        </p:txBody>
      </p:sp>
    </p:spTree>
    <p:extLst>
      <p:ext uri="{BB962C8B-B14F-4D97-AF65-F5344CB8AC3E}">
        <p14:creationId xmlns:p14="http://schemas.microsoft.com/office/powerpoint/2010/main" val="2851147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3" dur="500"/>
                                        <p:tgtEl>
                                          <p:spTgt spid="3">
                                            <p:txEl>
                                              <p:pRg st="4" end="4"/>
                                            </p:txEl>
                                          </p:spTgt>
                                        </p:tgtEl>
                                      </p:cBhvr>
                                    </p:animEffect>
                                  </p:childTnLst>
                                </p:cTn>
                              </p:par>
                              <p:par>
                                <p:cTn id="34" presetID="53" presetClass="entr" presetSubtype="16" fill="hold"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p:cTn id="36"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8" dur="500"/>
                                        <p:tgtEl>
                                          <p:spTgt spid="3">
                                            <p:txEl>
                                              <p:pRg st="5" end="5"/>
                                            </p:txEl>
                                          </p:spTgt>
                                        </p:tgtEl>
                                      </p:cBhvr>
                                    </p:animEffect>
                                  </p:childTnLst>
                                </p:cTn>
                              </p:par>
                              <p:par>
                                <p:cTn id="39" presetID="53" presetClass="entr" presetSubtype="16"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p:cTn id="41"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2"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3" dur="500"/>
                                        <p:tgtEl>
                                          <p:spTgt spid="3">
                                            <p:txEl>
                                              <p:pRg st="6" end="6"/>
                                            </p:txEl>
                                          </p:spTgt>
                                        </p:tgtEl>
                                      </p:cBhvr>
                                    </p:animEffect>
                                  </p:childTnLst>
                                </p:cTn>
                              </p:par>
                              <p:par>
                                <p:cTn id="44" presetID="53" presetClass="entr" presetSubtype="16" fill="hold"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 calcmode="lin" valueType="num">
                                      <p:cBhvr>
                                        <p:cTn id="46"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7"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8" dur="500"/>
                                        <p:tgtEl>
                                          <p:spTgt spid="3">
                                            <p:txEl>
                                              <p:pRg st="7" end="7"/>
                                            </p:txEl>
                                          </p:spTgt>
                                        </p:tgtEl>
                                      </p:cBhvr>
                                    </p:animEffect>
                                  </p:childTnLst>
                                </p:cTn>
                              </p:par>
                              <p:par>
                                <p:cTn id="49" presetID="53" presetClass="entr" presetSubtype="16" fill="hold" nodeType="with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 calcmode="lin" valueType="num">
                                      <p:cBhvr>
                                        <p:cTn id="51"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2"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5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6">
              <a:lumMod val="40000"/>
              <a:lumOff val="60000"/>
            </a:schemeClr>
          </a:solidFill>
        </p:spPr>
        <p:txBody>
          <a:bodyPr>
            <a:normAutofit fontScale="92500" lnSpcReduction="10000"/>
          </a:bodyPr>
          <a:lstStyle/>
          <a:p>
            <a:pPr marL="0" indent="0" algn="ctr">
              <a:buNone/>
            </a:pPr>
            <a:r>
              <a:rPr lang="es-CO" dirty="0" smtClean="0"/>
              <a:t>Estas </a:t>
            </a:r>
            <a:r>
              <a:rPr lang="es-CO" dirty="0"/>
              <a:t>características del leviatán concuerdan con las descritas por el profeta Ezequiel acerca de Satanás:</a:t>
            </a:r>
          </a:p>
          <a:p>
            <a:pPr marL="0" indent="0">
              <a:buNone/>
            </a:pPr>
            <a:r>
              <a:rPr lang="es-CO" dirty="0"/>
              <a:t> </a:t>
            </a:r>
          </a:p>
          <a:p>
            <a:pPr marL="0" indent="0" algn="ctr">
              <a:buNone/>
            </a:pPr>
            <a:r>
              <a:rPr lang="es-CO" dirty="0">
                <a:solidFill>
                  <a:srgbClr val="FF0000"/>
                </a:solidFill>
              </a:rPr>
              <a:t>Ezequiel </a:t>
            </a:r>
            <a:r>
              <a:rPr lang="es-CO" dirty="0" smtClean="0">
                <a:solidFill>
                  <a:srgbClr val="FF0000"/>
                </a:solidFill>
              </a:rPr>
              <a:t> 28:17. </a:t>
            </a:r>
            <a:r>
              <a:rPr lang="es-CO" dirty="0" smtClean="0">
                <a:latin typeface="Agency FB" pitchFamily="34" charset="0"/>
              </a:rPr>
              <a:t>«Enalteciese </a:t>
            </a:r>
            <a:r>
              <a:rPr lang="es-CO" dirty="0">
                <a:latin typeface="Agency FB" pitchFamily="34" charset="0"/>
              </a:rPr>
              <a:t>tu corazón á causa de tu hermosura, corrompiste tu sabiduría á causa de tu resplandor: yo te arrojaré por tierra; delante de los reyes te pondré para que miren en </a:t>
            </a:r>
            <a:r>
              <a:rPr lang="es-CO" dirty="0" smtClean="0">
                <a:latin typeface="Agency FB" pitchFamily="34" charset="0"/>
              </a:rPr>
              <a:t>ti». </a:t>
            </a:r>
            <a:endParaRPr lang="es-CO" dirty="0">
              <a:latin typeface="Agency FB" pitchFamily="34" charset="0"/>
            </a:endParaRPr>
          </a:p>
          <a:p>
            <a:endParaRPr lang="es-CO" dirty="0"/>
          </a:p>
          <a:p>
            <a:pPr marL="0" indent="0" algn="ctr">
              <a:buNone/>
            </a:pPr>
            <a:r>
              <a:rPr lang="es-CO" dirty="0"/>
              <a:t>Esto denota la arrogancia que posee satanás en su corazón; </a:t>
            </a:r>
            <a:r>
              <a:rPr lang="es-CO" dirty="0" smtClean="0"/>
              <a:t>así </a:t>
            </a:r>
            <a:r>
              <a:rPr lang="es-CO" dirty="0"/>
              <a:t>mismo Isaías nos menciona también la pretensión de Satanás por encumbrarse en el monte del Señor y sentar su trono ahí; muy semejante al descriptivo “</a:t>
            </a:r>
            <a:r>
              <a:rPr lang="es-CO" dirty="0">
                <a:latin typeface="Agency FB" pitchFamily="34" charset="0"/>
              </a:rPr>
              <a:t>menosprecia todo lo alto</a:t>
            </a:r>
            <a:r>
              <a:rPr lang="es-CO" dirty="0" smtClean="0"/>
              <a:t>”.</a:t>
            </a:r>
            <a:endParaRPr lang="es-CO" dirty="0"/>
          </a:p>
        </p:txBody>
      </p:sp>
    </p:spTree>
    <p:extLst>
      <p:ext uri="{BB962C8B-B14F-4D97-AF65-F5344CB8AC3E}">
        <p14:creationId xmlns:p14="http://schemas.microsoft.com/office/powerpoint/2010/main" val="138717310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6632"/>
            <a:ext cx="8507288" cy="6552728"/>
          </a:xfrm>
          <a:blipFill>
            <a:blip r:embed="rId2"/>
            <a:tile tx="0" ty="0" sx="100000" sy="100000" flip="none" algn="tl"/>
          </a:blipFill>
        </p:spPr>
        <p:txBody>
          <a:bodyPr>
            <a:normAutofit fontScale="77500" lnSpcReduction="20000"/>
          </a:bodyPr>
          <a:lstStyle/>
          <a:p>
            <a:pPr marL="0" indent="0" algn="ctr">
              <a:buNone/>
            </a:pPr>
            <a:r>
              <a:rPr lang="es-CO" b="1" dirty="0" smtClean="0">
                <a:solidFill>
                  <a:srgbClr val="FF0000"/>
                </a:solidFill>
              </a:rPr>
              <a:t>Isaías 14:13,14. </a:t>
            </a:r>
            <a:r>
              <a:rPr lang="es-CO" b="1" dirty="0" smtClean="0">
                <a:latin typeface="Agency FB" pitchFamily="34" charset="0"/>
              </a:rPr>
              <a:t>«</a:t>
            </a:r>
            <a:r>
              <a:rPr lang="es-CO" dirty="0" smtClean="0">
                <a:latin typeface="Agency FB" pitchFamily="34" charset="0"/>
              </a:rPr>
              <a:t>Tú </a:t>
            </a:r>
            <a:r>
              <a:rPr lang="es-CO" dirty="0">
                <a:latin typeface="Agency FB" pitchFamily="34" charset="0"/>
              </a:rPr>
              <a:t>que decías en tu corazón: Subiré al cielo, en lo alto junto á las estrellas de Dios ensalzaré mi solio, y en el monte del testimonio me sentaré, á los lados del aquilón; </a:t>
            </a:r>
            <a:r>
              <a:rPr lang="es-CO" dirty="0" smtClean="0">
                <a:latin typeface="Agency FB" pitchFamily="34" charset="0"/>
              </a:rPr>
              <a:t>14 Sobre </a:t>
            </a:r>
            <a:r>
              <a:rPr lang="es-CO" dirty="0">
                <a:latin typeface="Agency FB" pitchFamily="34" charset="0"/>
              </a:rPr>
              <a:t>las alturas de las nubes subiré, y seré semejante al </a:t>
            </a:r>
            <a:r>
              <a:rPr lang="es-CO" dirty="0" smtClean="0">
                <a:latin typeface="Agency FB" pitchFamily="34" charset="0"/>
              </a:rPr>
              <a:t>Altísimo».</a:t>
            </a:r>
            <a:endParaRPr lang="es-CO" dirty="0">
              <a:latin typeface="Agency FB" pitchFamily="34" charset="0"/>
            </a:endParaRPr>
          </a:p>
          <a:p>
            <a:pPr marL="0" indent="0" algn="ctr">
              <a:buNone/>
            </a:pPr>
            <a:r>
              <a:rPr lang="es-CO" dirty="0" smtClean="0"/>
              <a:t>El </a:t>
            </a:r>
            <a:r>
              <a:rPr lang="es-CO" dirty="0"/>
              <a:t>libro de Job fue escrito por Moisés inspirado por el Espíritu Santo; </a:t>
            </a:r>
            <a:r>
              <a:rPr lang="es-CO" dirty="0" smtClean="0"/>
              <a:t>y es </a:t>
            </a:r>
            <a:r>
              <a:rPr lang="es-CO" dirty="0"/>
              <a:t>para nosotros un fiel recordatorio de tres cosas </a:t>
            </a:r>
            <a:r>
              <a:rPr lang="es-CO" dirty="0" smtClean="0"/>
              <a:t>importantes:</a:t>
            </a:r>
          </a:p>
          <a:p>
            <a:pPr marL="0" indent="0">
              <a:buNone/>
            </a:pPr>
            <a:r>
              <a:rPr lang="es-CO" b="1" dirty="0" smtClean="0">
                <a:solidFill>
                  <a:srgbClr val="FF0000"/>
                </a:solidFill>
              </a:rPr>
              <a:t>1.Que no </a:t>
            </a:r>
            <a:r>
              <a:rPr lang="es-CO" b="1" dirty="0">
                <a:solidFill>
                  <a:srgbClr val="FF0000"/>
                </a:solidFill>
              </a:rPr>
              <a:t>estamos solos por que Dios es con </a:t>
            </a:r>
            <a:r>
              <a:rPr lang="es-CO" b="1" dirty="0" smtClean="0">
                <a:solidFill>
                  <a:srgbClr val="FF0000"/>
                </a:solidFill>
              </a:rPr>
              <a:t>nosotros. </a:t>
            </a:r>
          </a:p>
          <a:p>
            <a:pPr marL="0" indent="0">
              <a:buNone/>
            </a:pPr>
            <a:r>
              <a:rPr lang="es-CO" b="1" dirty="0" smtClean="0">
                <a:solidFill>
                  <a:srgbClr val="0070C0"/>
                </a:solidFill>
              </a:rPr>
              <a:t>2.Que </a:t>
            </a:r>
            <a:r>
              <a:rPr lang="es-CO" b="1" dirty="0">
                <a:solidFill>
                  <a:srgbClr val="0070C0"/>
                </a:solidFill>
              </a:rPr>
              <a:t>Dios no es el causante de nuestros sufrimientos, sino el padre de mentira quien es homicida desde el </a:t>
            </a:r>
            <a:r>
              <a:rPr lang="es-CO" b="1" dirty="0" smtClean="0">
                <a:solidFill>
                  <a:srgbClr val="0070C0"/>
                </a:solidFill>
              </a:rPr>
              <a:t>comienzo.</a:t>
            </a:r>
          </a:p>
          <a:p>
            <a:pPr marL="0" indent="0">
              <a:buNone/>
            </a:pPr>
            <a:r>
              <a:rPr lang="es-CO" dirty="0" smtClean="0"/>
              <a:t>3. </a:t>
            </a:r>
            <a:r>
              <a:rPr lang="es-CO" b="1" dirty="0">
                <a:solidFill>
                  <a:srgbClr val="7030A0"/>
                </a:solidFill>
              </a:rPr>
              <a:t>Q</a:t>
            </a:r>
            <a:r>
              <a:rPr lang="es-CO" b="1" dirty="0" smtClean="0">
                <a:solidFill>
                  <a:srgbClr val="7030A0"/>
                </a:solidFill>
              </a:rPr>
              <a:t>ue </a:t>
            </a:r>
            <a:r>
              <a:rPr lang="es-CO" b="1" dirty="0">
                <a:solidFill>
                  <a:srgbClr val="7030A0"/>
                </a:solidFill>
              </a:rPr>
              <a:t>debemos siempre darle la honra a Dios aun en la aflicción</a:t>
            </a:r>
            <a:r>
              <a:rPr lang="es-CO" b="1" dirty="0" smtClean="0">
                <a:solidFill>
                  <a:srgbClr val="7030A0"/>
                </a:solidFill>
              </a:rPr>
              <a:t>. </a:t>
            </a:r>
            <a:endParaRPr lang="es-CO" b="1" dirty="0">
              <a:solidFill>
                <a:srgbClr val="7030A0"/>
              </a:solidFill>
            </a:endParaRPr>
          </a:p>
          <a:p>
            <a:pPr marL="0" indent="0" algn="ctr">
              <a:buNone/>
            </a:pPr>
            <a:endParaRPr lang="es-CO" dirty="0" smtClean="0"/>
          </a:p>
          <a:p>
            <a:pPr marL="0" indent="0" algn="ctr">
              <a:buNone/>
            </a:pPr>
            <a:r>
              <a:rPr lang="es-CO" dirty="0" smtClean="0"/>
              <a:t>El </a:t>
            </a:r>
            <a:r>
              <a:rPr lang="es-CO" dirty="0"/>
              <a:t>libro de Job narra el conflicto del bien y el mal, comienza con el concilio en el cielo hasta culminar con la alabanza de Job a su creador. La narrativa se vuelve una platica entre el hombre (un ser caído) y su Creador (Un Ser Todo Poderoso) hasta llegar al punto en que Job reconoce a Dios ya no por lo oído sino por que le ha visto en su grandeza</a:t>
            </a:r>
            <a:r>
              <a:rPr lang="es-CO" dirty="0" smtClean="0"/>
              <a:t>. </a:t>
            </a:r>
            <a:endParaRPr lang="es-CO" dirty="0"/>
          </a:p>
        </p:txBody>
      </p:sp>
    </p:spTree>
    <p:extLst>
      <p:ext uri="{BB962C8B-B14F-4D97-AF65-F5344CB8AC3E}">
        <p14:creationId xmlns:p14="http://schemas.microsoft.com/office/powerpoint/2010/main" val="177168744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wipe(down)">
                                      <p:cBhvr>
                                        <p:cTn id="3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chemeClr val="bg2"/>
          </a:solidFill>
        </p:spPr>
        <p:txBody>
          <a:bodyPr>
            <a:normAutofit/>
          </a:bodyPr>
          <a:lstStyle/>
          <a:p>
            <a:pPr marL="0" indent="0" algn="ctr">
              <a:buNone/>
            </a:pPr>
            <a:r>
              <a:rPr lang="es-CO" dirty="0"/>
              <a:t>Dios usa la figura del leviatán para describir a Satanás como un enemigo que por si solo el hombre es incapaz de vencer y muchas veces es subestimado.</a:t>
            </a:r>
          </a:p>
          <a:p>
            <a:pPr marL="0" indent="0" algn="ctr">
              <a:buNone/>
            </a:pPr>
            <a:r>
              <a:rPr lang="es-CO" dirty="0" smtClean="0"/>
              <a:t>En </a:t>
            </a:r>
            <a:r>
              <a:rPr lang="es-CO" dirty="0" smtClean="0">
                <a:solidFill>
                  <a:srgbClr val="FF0000"/>
                </a:solidFill>
              </a:rPr>
              <a:t>Job 41:1.</a:t>
            </a:r>
            <a:r>
              <a:rPr lang="es-CO" dirty="0" smtClean="0"/>
              <a:t> Dios le pregunta a Job: </a:t>
            </a:r>
            <a:r>
              <a:rPr lang="es-CO" dirty="0" smtClean="0">
                <a:latin typeface="Agency FB" pitchFamily="34" charset="0"/>
              </a:rPr>
              <a:t>«¿Sacaras </a:t>
            </a:r>
            <a:r>
              <a:rPr lang="es-CO" dirty="0">
                <a:latin typeface="Agency FB" pitchFamily="34" charset="0"/>
              </a:rPr>
              <a:t>tú al leviatán con el anzuelo, O con la cuerda que le echares en su lengua</a:t>
            </a:r>
            <a:r>
              <a:rPr lang="es-CO" dirty="0" smtClean="0"/>
              <a:t>?»</a:t>
            </a:r>
            <a:endParaRPr lang="es-CO" dirty="0"/>
          </a:p>
          <a:p>
            <a:pPr marL="0" indent="0" algn="ctr">
              <a:buNone/>
            </a:pPr>
            <a:r>
              <a:rPr lang="es-CO" dirty="0"/>
              <a:t>Dios muestra que el leviatán es mas poderoso que el hombre solo; pero el poder de Dios esta sobre de el por que El Señor dijo: </a:t>
            </a:r>
            <a:endParaRPr lang="es-CO" dirty="0" smtClean="0"/>
          </a:p>
          <a:p>
            <a:pPr marL="0" indent="0" algn="ctr">
              <a:buNone/>
            </a:pPr>
            <a:r>
              <a:rPr lang="es-CO" dirty="0" smtClean="0"/>
              <a:t>“</a:t>
            </a:r>
            <a:r>
              <a:rPr lang="es-CO" dirty="0">
                <a:latin typeface="Agency FB" pitchFamily="34" charset="0"/>
              </a:rPr>
              <a:t>Todo lo que esta debajo del cielo es mío</a:t>
            </a:r>
            <a:r>
              <a:rPr lang="es-CO" dirty="0"/>
              <a:t>”</a:t>
            </a:r>
          </a:p>
        </p:txBody>
      </p:sp>
    </p:spTree>
    <p:extLst>
      <p:ext uri="{BB962C8B-B14F-4D97-AF65-F5344CB8AC3E}">
        <p14:creationId xmlns:p14="http://schemas.microsoft.com/office/powerpoint/2010/main" val="402680335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dirty="0" smtClean="0"/>
              <a:t> </a:t>
            </a:r>
            <a:endParaRPr lang="es-CO" dirty="0"/>
          </a:p>
        </p:txBody>
      </p:sp>
      <p:sp>
        <p:nvSpPr>
          <p:cNvPr id="3" name="2 Marcador de contenido"/>
          <p:cNvSpPr>
            <a:spLocks noGrp="1"/>
          </p:cNvSpPr>
          <p:nvPr>
            <p:ph idx="1"/>
          </p:nvPr>
        </p:nvSpPr>
        <p:spPr>
          <a:xfrm>
            <a:off x="457200" y="332656"/>
            <a:ext cx="8229600" cy="6264696"/>
          </a:xfrm>
          <a:solidFill>
            <a:schemeClr val="tx2">
              <a:lumMod val="20000"/>
              <a:lumOff val="80000"/>
            </a:schemeClr>
          </a:solidFill>
        </p:spPr>
        <p:txBody>
          <a:bodyPr>
            <a:normAutofit fontScale="85000" lnSpcReduction="20000"/>
          </a:bodyPr>
          <a:lstStyle/>
          <a:p>
            <a:pPr marL="0" indent="0" algn="ctr">
              <a:buNone/>
            </a:pPr>
            <a:r>
              <a:rPr lang="es-CO" sz="3400" b="1" dirty="0" smtClean="0"/>
              <a:t>Una </a:t>
            </a:r>
            <a:r>
              <a:rPr lang="es-CO" sz="3400" b="1" dirty="0"/>
              <a:t>misma comparación con la serpiente la tenemos en Génesis, cuando en el huerto del Edén se da la caída del hombre:</a:t>
            </a:r>
            <a:endParaRPr lang="es-CO" b="1" dirty="0"/>
          </a:p>
          <a:p>
            <a:pPr marL="0" indent="0" algn="ctr">
              <a:buNone/>
            </a:pPr>
            <a:r>
              <a:rPr lang="es-CO" dirty="0" smtClean="0">
                <a:solidFill>
                  <a:srgbClr val="FF0000"/>
                </a:solidFill>
              </a:rPr>
              <a:t>Génesis 3:1.</a:t>
            </a:r>
            <a:r>
              <a:rPr lang="es-CO" dirty="0" smtClean="0"/>
              <a:t> </a:t>
            </a:r>
            <a:r>
              <a:rPr lang="es-CO" dirty="0"/>
              <a:t>“</a:t>
            </a:r>
            <a:r>
              <a:rPr lang="es-CO" dirty="0">
                <a:latin typeface="Agency FB" pitchFamily="34" charset="0"/>
              </a:rPr>
              <a:t>Empero la serpiente era astuta, más que todos los animales del campo que Jehová Dios había hecho; la cual dijo á la mujer: ¿Conque Dios os ha dicho: No comáis de todo árbol del huerto</a:t>
            </a:r>
            <a:r>
              <a:rPr lang="es-CO" dirty="0"/>
              <a:t>?”</a:t>
            </a:r>
          </a:p>
          <a:p>
            <a:pPr marL="0" indent="0" algn="ctr">
              <a:buNone/>
            </a:pPr>
            <a:r>
              <a:rPr lang="es-CO" dirty="0" smtClean="0"/>
              <a:t>Es </a:t>
            </a:r>
            <a:r>
              <a:rPr lang="es-CO" dirty="0"/>
              <a:t>aquí donde el relato nos menciona al tentador con forma de serpiente, un animal astuto que usa la mentira para conseguir lo que quiere. Tuerce la </a:t>
            </a:r>
            <a:r>
              <a:rPr lang="es-CO" dirty="0" smtClean="0"/>
              <a:t>verdad, o se a, la Palabra de Dios, para </a:t>
            </a:r>
            <a:r>
              <a:rPr lang="es-CO" dirty="0"/>
              <a:t>hacerla </a:t>
            </a:r>
            <a:r>
              <a:rPr lang="es-CO" dirty="0" smtClean="0"/>
              <a:t>parecer que Dios les está mintiendo. </a:t>
            </a:r>
          </a:p>
          <a:p>
            <a:pPr marL="0" indent="0">
              <a:buNone/>
            </a:pPr>
            <a:r>
              <a:rPr lang="es-CO" dirty="0" smtClean="0"/>
              <a:t>1). Moisés </a:t>
            </a:r>
            <a:r>
              <a:rPr lang="es-CO" dirty="0"/>
              <a:t>muestra por inspiración Divina en </a:t>
            </a:r>
            <a:r>
              <a:rPr lang="es-CO"/>
              <a:t>el </a:t>
            </a:r>
            <a:r>
              <a:rPr lang="es-CO" smtClean="0"/>
              <a:t>Génesis </a:t>
            </a:r>
            <a:r>
              <a:rPr lang="es-CO" dirty="0"/>
              <a:t>el origen de nuestra caída a causa de </a:t>
            </a:r>
            <a:r>
              <a:rPr lang="es-CO" dirty="0" smtClean="0"/>
              <a:t>Satanás. </a:t>
            </a:r>
          </a:p>
          <a:p>
            <a:pPr marL="0" indent="0">
              <a:buNone/>
            </a:pPr>
            <a:r>
              <a:rPr lang="es-CO" dirty="0" smtClean="0"/>
              <a:t>2). </a:t>
            </a:r>
            <a:r>
              <a:rPr lang="es-CO" dirty="0"/>
              <a:t>E</a:t>
            </a:r>
            <a:r>
              <a:rPr lang="es-CO" dirty="0" smtClean="0"/>
              <a:t>n </a:t>
            </a:r>
            <a:r>
              <a:rPr lang="es-CO" dirty="0"/>
              <a:t>Job nos muestra el conflicto que tiene el hombre aun hasta la actualidad; donde Satanás quiere hacer parecer a Dios como el causante de nuestros males, pero el Espíritu de Dios nos dice todo lo contrario</a:t>
            </a:r>
            <a:r>
              <a:rPr lang="es-CO" dirty="0" smtClean="0"/>
              <a:t>.</a:t>
            </a:r>
            <a:endParaRPr lang="es-CO" dirty="0"/>
          </a:p>
        </p:txBody>
      </p:sp>
    </p:spTree>
    <p:extLst>
      <p:ext uri="{BB962C8B-B14F-4D97-AF65-F5344CB8AC3E}">
        <p14:creationId xmlns:p14="http://schemas.microsoft.com/office/powerpoint/2010/main" val="368684874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par>
                                <p:cTn id="24" presetID="53" presetClass="entr" presetSubtype="16"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p:cTn id="2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888431"/>
          </a:xfrm>
          <a:solidFill>
            <a:schemeClr val="accent6">
              <a:lumMod val="20000"/>
              <a:lumOff val="80000"/>
            </a:schemeClr>
          </a:solidFill>
        </p:spPr>
        <p:txBody>
          <a:bodyPr>
            <a:normAutofit fontScale="77500" lnSpcReduction="20000"/>
          </a:bodyPr>
          <a:lstStyle/>
          <a:p>
            <a:pPr marL="0" indent="0">
              <a:buNone/>
            </a:pPr>
            <a:r>
              <a:rPr lang="es-CO" sz="4000" b="1" dirty="0"/>
              <a:t>Otra relación bíblica entre la figura del leviatán y el dragón esta en el libro de los </a:t>
            </a:r>
            <a:r>
              <a:rPr lang="es-CO" sz="4000" b="1" dirty="0" smtClean="0"/>
              <a:t>salmos.</a:t>
            </a:r>
            <a:r>
              <a:rPr lang="es-CO" dirty="0" smtClean="0"/>
              <a:t> </a:t>
            </a:r>
            <a:endParaRPr lang="es-CO" dirty="0"/>
          </a:p>
          <a:p>
            <a:endParaRPr lang="es-CO" dirty="0" smtClean="0">
              <a:solidFill>
                <a:srgbClr val="FF0000"/>
              </a:solidFill>
            </a:endParaRPr>
          </a:p>
          <a:p>
            <a:pPr marL="0" indent="0" algn="ctr">
              <a:buNone/>
            </a:pPr>
            <a:r>
              <a:rPr lang="es-CO" dirty="0" smtClean="0">
                <a:solidFill>
                  <a:srgbClr val="FF0000"/>
                </a:solidFill>
              </a:rPr>
              <a:t>Salmos</a:t>
            </a:r>
            <a:r>
              <a:rPr lang="es-CO" dirty="0">
                <a:solidFill>
                  <a:srgbClr val="FF0000"/>
                </a:solidFill>
              </a:rPr>
              <a:t> </a:t>
            </a:r>
            <a:r>
              <a:rPr lang="es-CO" dirty="0" smtClean="0">
                <a:solidFill>
                  <a:srgbClr val="FF0000"/>
                </a:solidFill>
              </a:rPr>
              <a:t>74:13,14.</a:t>
            </a:r>
            <a:r>
              <a:rPr lang="es-CO" dirty="0" smtClean="0"/>
              <a:t> «</a:t>
            </a:r>
            <a:r>
              <a:rPr lang="es-CO" dirty="0" smtClean="0">
                <a:latin typeface="Agency FB" pitchFamily="34" charset="0"/>
              </a:rPr>
              <a:t>Tú </a:t>
            </a:r>
            <a:r>
              <a:rPr lang="es-CO" dirty="0">
                <a:latin typeface="Agency FB" pitchFamily="34" charset="0"/>
              </a:rPr>
              <a:t>hendiste la mar con tu </a:t>
            </a:r>
            <a:r>
              <a:rPr lang="es-CO" dirty="0" smtClean="0">
                <a:latin typeface="Agency FB" pitchFamily="34" charset="0"/>
              </a:rPr>
              <a:t>fortaleza: Quebrantaste </a:t>
            </a:r>
            <a:r>
              <a:rPr lang="es-CO" dirty="0">
                <a:latin typeface="Agency FB" pitchFamily="34" charset="0"/>
              </a:rPr>
              <a:t>cabezas de ballenas en las </a:t>
            </a:r>
            <a:r>
              <a:rPr lang="es-CO" dirty="0" smtClean="0">
                <a:latin typeface="Agency FB" pitchFamily="34" charset="0"/>
              </a:rPr>
              <a:t>aguas.14 </a:t>
            </a:r>
            <a:r>
              <a:rPr lang="es-CO" dirty="0">
                <a:latin typeface="Agency FB" pitchFamily="34" charset="0"/>
              </a:rPr>
              <a:t>Tú magullaste las cabezas del leviatán; Dístelo por comida al pueblo de los </a:t>
            </a:r>
            <a:r>
              <a:rPr lang="es-CO" dirty="0" smtClean="0">
                <a:latin typeface="Agency FB" pitchFamily="34" charset="0"/>
              </a:rPr>
              <a:t>desiertos»</a:t>
            </a:r>
            <a:r>
              <a:rPr lang="es-CO" dirty="0" smtClean="0"/>
              <a:t>.</a:t>
            </a:r>
            <a:endParaRPr lang="es-CO" dirty="0"/>
          </a:p>
          <a:p>
            <a:pPr marL="0" indent="0">
              <a:buNone/>
            </a:pPr>
            <a:r>
              <a:rPr lang="es-CO" dirty="0" smtClean="0"/>
              <a:t>Aquí </a:t>
            </a:r>
            <a:r>
              <a:rPr lang="es-CO" dirty="0"/>
              <a:t>nos muestra el salmista al leviatán como un ser de mas de una </a:t>
            </a:r>
            <a:r>
              <a:rPr lang="es-CO" dirty="0" smtClean="0"/>
              <a:t>cabeza, Juan nos dice que son siete; </a:t>
            </a:r>
            <a:r>
              <a:rPr lang="es-CO" dirty="0"/>
              <a:t>mientras que en el verso trece hace mención a “cabezas de ballenas” en el catorce cita a leviatán como singular con un mas de una cabeza. </a:t>
            </a:r>
          </a:p>
        </p:txBody>
      </p:sp>
      <p:sp>
        <p:nvSpPr>
          <p:cNvPr id="4" name="3 Rectángulo"/>
          <p:cNvSpPr/>
          <p:nvPr/>
        </p:nvSpPr>
        <p:spPr>
          <a:xfrm>
            <a:off x="251520" y="4574026"/>
            <a:ext cx="6264696" cy="2215991"/>
          </a:xfrm>
          <a:prstGeom prst="rect">
            <a:avLst/>
          </a:prstGeom>
          <a:solidFill>
            <a:srgbClr val="FFC000"/>
          </a:solidFill>
        </p:spPr>
        <p:txBody>
          <a:bodyPr wrap="square">
            <a:spAutoFit/>
          </a:bodyPr>
          <a:lstStyle/>
          <a:p>
            <a:r>
              <a:rPr lang="es-CO" sz="2400" dirty="0"/>
              <a:t>De lo anterior vimos que Isaías lo menciona como un dragón; así mismo Juan menciona al mismo dragón como un ser de siete cabezas; lo que explica aun mas el hecho que Dios utilizara la analogía del leviatán para </a:t>
            </a:r>
            <a:r>
              <a:rPr lang="es-CO" sz="2400" dirty="0" smtClean="0"/>
              <a:t>referirse a Satanás</a:t>
            </a:r>
            <a:r>
              <a:rPr lang="es-CO" sz="2400" dirty="0"/>
              <a:t>.</a:t>
            </a:r>
          </a:p>
          <a:p>
            <a:r>
              <a:rPr lang="es-CO"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574026"/>
            <a:ext cx="2368514" cy="2121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901095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1026"/>
                                        </p:tgtEl>
                                        <p:attrNameLst>
                                          <p:attrName>style.visibility</p:attrName>
                                        </p:attrNameLst>
                                      </p:cBhvr>
                                      <p:to>
                                        <p:strVal val="visible"/>
                                      </p:to>
                                    </p:set>
                                    <p:animEffect transition="in" filter="wipe(down)">
                                      <p:cBhvr>
                                        <p:cTn id="31" dur="580">
                                          <p:stCondLst>
                                            <p:cond delay="0"/>
                                          </p:stCondLst>
                                        </p:cTn>
                                        <p:tgtEl>
                                          <p:spTgt spid="1026"/>
                                        </p:tgtEl>
                                      </p:cBhvr>
                                    </p:animEffect>
                                    <p:anim calcmode="lin" valueType="num">
                                      <p:cBhvr>
                                        <p:cTn id="32"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37" dur="26">
                                          <p:stCondLst>
                                            <p:cond delay="650"/>
                                          </p:stCondLst>
                                        </p:cTn>
                                        <p:tgtEl>
                                          <p:spTgt spid="1026"/>
                                        </p:tgtEl>
                                      </p:cBhvr>
                                      <p:to x="100000" y="60000"/>
                                    </p:animScale>
                                    <p:animScale>
                                      <p:cBhvr>
                                        <p:cTn id="38" dur="166" decel="50000">
                                          <p:stCondLst>
                                            <p:cond delay="676"/>
                                          </p:stCondLst>
                                        </p:cTn>
                                        <p:tgtEl>
                                          <p:spTgt spid="1026"/>
                                        </p:tgtEl>
                                      </p:cBhvr>
                                      <p:to x="100000" y="100000"/>
                                    </p:animScale>
                                    <p:animScale>
                                      <p:cBhvr>
                                        <p:cTn id="39" dur="26">
                                          <p:stCondLst>
                                            <p:cond delay="1312"/>
                                          </p:stCondLst>
                                        </p:cTn>
                                        <p:tgtEl>
                                          <p:spTgt spid="1026"/>
                                        </p:tgtEl>
                                      </p:cBhvr>
                                      <p:to x="100000" y="80000"/>
                                    </p:animScale>
                                    <p:animScale>
                                      <p:cBhvr>
                                        <p:cTn id="40" dur="166" decel="50000">
                                          <p:stCondLst>
                                            <p:cond delay="1338"/>
                                          </p:stCondLst>
                                        </p:cTn>
                                        <p:tgtEl>
                                          <p:spTgt spid="1026"/>
                                        </p:tgtEl>
                                      </p:cBhvr>
                                      <p:to x="100000" y="100000"/>
                                    </p:animScale>
                                    <p:animScale>
                                      <p:cBhvr>
                                        <p:cTn id="41" dur="26">
                                          <p:stCondLst>
                                            <p:cond delay="1642"/>
                                          </p:stCondLst>
                                        </p:cTn>
                                        <p:tgtEl>
                                          <p:spTgt spid="1026"/>
                                        </p:tgtEl>
                                      </p:cBhvr>
                                      <p:to x="100000" y="90000"/>
                                    </p:animScale>
                                    <p:animScale>
                                      <p:cBhvr>
                                        <p:cTn id="42" dur="166" decel="50000">
                                          <p:stCondLst>
                                            <p:cond delay="1668"/>
                                          </p:stCondLst>
                                        </p:cTn>
                                        <p:tgtEl>
                                          <p:spTgt spid="1026"/>
                                        </p:tgtEl>
                                      </p:cBhvr>
                                      <p:to x="100000" y="100000"/>
                                    </p:animScale>
                                    <p:animScale>
                                      <p:cBhvr>
                                        <p:cTn id="43" dur="26">
                                          <p:stCondLst>
                                            <p:cond delay="1808"/>
                                          </p:stCondLst>
                                        </p:cTn>
                                        <p:tgtEl>
                                          <p:spTgt spid="1026"/>
                                        </p:tgtEl>
                                      </p:cBhvr>
                                      <p:to x="100000" y="95000"/>
                                    </p:animScale>
                                    <p:animScale>
                                      <p:cBhvr>
                                        <p:cTn id="44"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9010" y="211330"/>
            <a:ext cx="6203032" cy="2232248"/>
          </a:xfrm>
          <a:solidFill>
            <a:schemeClr val="accent5">
              <a:lumMod val="20000"/>
              <a:lumOff val="80000"/>
            </a:schemeClr>
          </a:solidFill>
        </p:spPr>
        <p:txBody>
          <a:bodyPr>
            <a:normAutofit/>
          </a:bodyPr>
          <a:lstStyle/>
          <a:p>
            <a:pPr marL="0" indent="0" algn="ctr">
              <a:buNone/>
            </a:pPr>
            <a:r>
              <a:rPr lang="es-CO" b="1" dirty="0" smtClean="0">
                <a:solidFill>
                  <a:srgbClr val="FF0000"/>
                </a:solidFill>
              </a:rPr>
              <a:t>Apocalipsis 12:3.</a:t>
            </a:r>
            <a:r>
              <a:rPr lang="es-CO" dirty="0" smtClean="0"/>
              <a:t>  «</a:t>
            </a:r>
            <a:r>
              <a:rPr lang="es-CO" dirty="0" smtClean="0">
                <a:latin typeface="Agency FB" pitchFamily="34" charset="0"/>
              </a:rPr>
              <a:t>Y </a:t>
            </a:r>
            <a:r>
              <a:rPr lang="es-CO" dirty="0">
                <a:latin typeface="Agency FB" pitchFamily="34" charset="0"/>
              </a:rPr>
              <a:t>fue vista otra señal en el cielo: y he aquí un grande dragón bermejo, que tenía siete cabezas y diez cuernos, y en sus cabezas siete </a:t>
            </a:r>
            <a:r>
              <a:rPr lang="es-CO" dirty="0" smtClean="0">
                <a:latin typeface="Agency FB" pitchFamily="34" charset="0"/>
              </a:rPr>
              <a:t>diademas</a:t>
            </a:r>
            <a:r>
              <a:rPr lang="es-CO" dirty="0" smtClean="0"/>
              <a:t>».</a:t>
            </a:r>
          </a:p>
        </p:txBody>
      </p:sp>
      <p:sp>
        <p:nvSpPr>
          <p:cNvPr id="4" name="3 Rectángulo"/>
          <p:cNvSpPr/>
          <p:nvPr/>
        </p:nvSpPr>
        <p:spPr>
          <a:xfrm>
            <a:off x="388288" y="2852936"/>
            <a:ext cx="8424936" cy="3170099"/>
          </a:xfrm>
          <a:prstGeom prst="rect">
            <a:avLst/>
          </a:prstGeom>
          <a:solidFill>
            <a:schemeClr val="accent3">
              <a:lumMod val="20000"/>
              <a:lumOff val="80000"/>
            </a:schemeClr>
          </a:solidFill>
        </p:spPr>
        <p:txBody>
          <a:bodyPr wrap="square">
            <a:spAutoFit/>
          </a:bodyPr>
          <a:lstStyle/>
          <a:p>
            <a:pPr algn="ctr"/>
            <a:r>
              <a:rPr lang="es-CO" sz="3200" b="1" dirty="0"/>
              <a:t>Que podemos concluir de todo esto: </a:t>
            </a:r>
            <a:endParaRPr lang="es-CO" sz="3200" b="1" dirty="0" smtClean="0"/>
          </a:p>
          <a:p>
            <a:pPr marL="342900" indent="-342900">
              <a:buAutoNum type="arabicPeriod"/>
            </a:pPr>
            <a:r>
              <a:rPr lang="es-CO" sz="2400" b="1" dirty="0">
                <a:solidFill>
                  <a:srgbClr val="FF0000"/>
                </a:solidFill>
              </a:rPr>
              <a:t>Q</a:t>
            </a:r>
            <a:r>
              <a:rPr lang="es-CO" sz="2400" b="1" dirty="0" smtClean="0">
                <a:solidFill>
                  <a:srgbClr val="FF0000"/>
                </a:solidFill>
              </a:rPr>
              <a:t>ue </a:t>
            </a:r>
            <a:r>
              <a:rPr lang="es-CO" sz="2400" b="1" dirty="0">
                <a:solidFill>
                  <a:srgbClr val="FF0000"/>
                </a:solidFill>
              </a:rPr>
              <a:t>el leviatán </a:t>
            </a:r>
            <a:r>
              <a:rPr lang="es-CO" sz="2400" b="1" dirty="0" smtClean="0">
                <a:solidFill>
                  <a:srgbClr val="FF0000"/>
                </a:solidFill>
              </a:rPr>
              <a:t>es </a:t>
            </a:r>
            <a:r>
              <a:rPr lang="es-CO" sz="2400" b="1" dirty="0">
                <a:solidFill>
                  <a:srgbClr val="FF0000"/>
                </a:solidFill>
              </a:rPr>
              <a:t>un ser real, una bestia marina así como la serpiente es un reptil que vive hasta nuestros </a:t>
            </a:r>
            <a:r>
              <a:rPr lang="es-CO" sz="2400" b="1" dirty="0" smtClean="0">
                <a:solidFill>
                  <a:srgbClr val="FF0000"/>
                </a:solidFill>
              </a:rPr>
              <a:t>días. </a:t>
            </a:r>
          </a:p>
          <a:p>
            <a:pPr marL="342900" indent="-342900">
              <a:buAutoNum type="arabicPeriod"/>
            </a:pPr>
            <a:r>
              <a:rPr lang="es-CO" sz="2400" b="1" dirty="0">
                <a:solidFill>
                  <a:srgbClr val="7030A0"/>
                </a:solidFill>
              </a:rPr>
              <a:t>Q</a:t>
            </a:r>
            <a:r>
              <a:rPr lang="es-CO" sz="2400" b="1" dirty="0" smtClean="0">
                <a:solidFill>
                  <a:srgbClr val="7030A0"/>
                </a:solidFill>
              </a:rPr>
              <a:t>ue </a:t>
            </a:r>
            <a:r>
              <a:rPr lang="es-CO" sz="2400" b="1" dirty="0">
                <a:solidFill>
                  <a:srgbClr val="7030A0"/>
                </a:solidFill>
              </a:rPr>
              <a:t>tanto la serpiente del génesis como el leviatán son símbolos para describir la naturaleza y propósito de </a:t>
            </a:r>
            <a:r>
              <a:rPr lang="es-CO" sz="2400" b="1" dirty="0" smtClean="0">
                <a:solidFill>
                  <a:srgbClr val="7030A0"/>
                </a:solidFill>
              </a:rPr>
              <a:t>Satanás.</a:t>
            </a:r>
          </a:p>
          <a:p>
            <a:pPr marL="342900" indent="-342900">
              <a:buAutoNum type="arabicPeriod"/>
            </a:pPr>
            <a:r>
              <a:rPr lang="es-CO" sz="2400" b="1" dirty="0">
                <a:solidFill>
                  <a:srgbClr val="0070C0"/>
                </a:solidFill>
              </a:rPr>
              <a:t>P</a:t>
            </a:r>
            <a:r>
              <a:rPr lang="es-CO" sz="2400" b="1" dirty="0" smtClean="0">
                <a:solidFill>
                  <a:srgbClr val="0070C0"/>
                </a:solidFill>
              </a:rPr>
              <a:t>or </a:t>
            </a:r>
            <a:r>
              <a:rPr lang="es-CO" sz="2400" b="1" dirty="0">
                <a:solidFill>
                  <a:srgbClr val="0070C0"/>
                </a:solidFill>
              </a:rPr>
              <a:t>ultimo que la figura del leviatán como dragón esta presente en las profecías concernientes al tiempo del fin para la segunda venida de Cristo</a:t>
            </a:r>
            <a:r>
              <a:rPr lang="es-CO" sz="2400" b="1" dirty="0" smtClean="0">
                <a:solidFill>
                  <a:srgbClr val="0070C0"/>
                </a:solidFill>
              </a:rPr>
              <a:t>. </a:t>
            </a:r>
            <a:endParaRPr lang="es-CO" dirty="0"/>
          </a:p>
        </p:txBody>
      </p:sp>
      <p:pic>
        <p:nvPicPr>
          <p:cNvPr id="205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88640"/>
            <a:ext cx="2308473"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07503" y="5975925"/>
            <a:ext cx="8861201" cy="830997"/>
          </a:xfrm>
          <a:prstGeom prst="rect">
            <a:avLst/>
          </a:prstGeom>
        </p:spPr>
        <p:txBody>
          <a:bodyPr wrap="square">
            <a:spAutoFit/>
          </a:bodyPr>
          <a:lstStyle/>
          <a:p>
            <a:pPr algn="ctr"/>
            <a:r>
              <a:rPr lang="es-CO" sz="2400" b="1" dirty="0">
                <a:solidFill>
                  <a:srgbClr val="FF0000"/>
                </a:solidFill>
                <a:latin typeface="Agency FB" pitchFamily="34" charset="0"/>
              </a:rPr>
              <a:t>Recuerda, la única manera de poder </a:t>
            </a:r>
            <a:r>
              <a:rPr lang="es-CO" sz="2400" b="1" dirty="0" smtClean="0">
                <a:solidFill>
                  <a:srgbClr val="FF0000"/>
                </a:solidFill>
                <a:latin typeface="Agency FB" pitchFamily="34" charset="0"/>
              </a:rPr>
              <a:t>vencer </a:t>
            </a:r>
            <a:r>
              <a:rPr lang="es-CO" sz="2400" b="1" dirty="0">
                <a:solidFill>
                  <a:srgbClr val="FF0000"/>
                </a:solidFill>
                <a:latin typeface="Agency FB" pitchFamily="34" charset="0"/>
              </a:rPr>
              <a:t>a este poderoso enemigo, </a:t>
            </a:r>
            <a:r>
              <a:rPr lang="es-CO" sz="2400" b="1" dirty="0" smtClean="0">
                <a:solidFill>
                  <a:srgbClr val="FF0000"/>
                </a:solidFill>
                <a:latin typeface="Agency FB" pitchFamily="34" charset="0"/>
              </a:rPr>
              <a:t>es estar al lado de Cristo, lea </a:t>
            </a:r>
            <a:r>
              <a:rPr lang="es-CO" sz="2400" b="1" dirty="0" smtClean="0">
                <a:latin typeface="Agency FB" pitchFamily="34" charset="0"/>
              </a:rPr>
              <a:t>(Juan 15:5). </a:t>
            </a:r>
            <a:r>
              <a:rPr lang="es-CO" sz="2400" b="1" dirty="0" smtClean="0">
                <a:solidFill>
                  <a:srgbClr val="FF0000"/>
                </a:solidFill>
                <a:latin typeface="Agency FB" pitchFamily="34" charset="0"/>
              </a:rPr>
              <a:t>Por tanto, entrégate a Él, ahora mismo. </a:t>
            </a:r>
            <a:r>
              <a:rPr lang="es-CO" sz="2400" b="1" smtClean="0">
                <a:solidFill>
                  <a:srgbClr val="FF0000"/>
                </a:solidFill>
                <a:latin typeface="Agency FB" pitchFamily="34" charset="0"/>
              </a:rPr>
              <a:t>Amen.</a:t>
            </a:r>
            <a:endParaRPr lang="es-CO" sz="2400" b="1" dirty="0">
              <a:solidFill>
                <a:srgbClr val="FF0000"/>
              </a:solidFill>
              <a:latin typeface="Agency FB" pitchFamily="34" charset="0"/>
            </a:endParaRPr>
          </a:p>
        </p:txBody>
      </p:sp>
    </p:spTree>
    <p:extLst>
      <p:ext uri="{BB962C8B-B14F-4D97-AF65-F5344CB8AC3E}">
        <p14:creationId xmlns:p14="http://schemas.microsoft.com/office/powerpoint/2010/main" val="100194644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wipe(down)">
                                      <p:cBhvr>
                                        <p:cTn id="15" dur="580">
                                          <p:stCondLst>
                                            <p:cond delay="0"/>
                                          </p:stCondLst>
                                        </p:cTn>
                                        <p:tgtEl>
                                          <p:spTgt spid="4">
                                            <p:txEl>
                                              <p:pRg st="1" end="1"/>
                                            </p:txEl>
                                          </p:spTgt>
                                        </p:tgtEl>
                                      </p:cBhvr>
                                    </p:animEffect>
                                    <p:anim calcmode="lin" valueType="num">
                                      <p:cBhvr>
                                        <p:cTn id="16"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xEl>
                                              <p:pRg st="1" end="1"/>
                                            </p:txEl>
                                          </p:spTgt>
                                        </p:tgtEl>
                                      </p:cBhvr>
                                      <p:to x="100000" y="60000"/>
                                    </p:animScale>
                                    <p:animScale>
                                      <p:cBhvr>
                                        <p:cTn id="22" dur="166" decel="50000">
                                          <p:stCondLst>
                                            <p:cond delay="676"/>
                                          </p:stCondLst>
                                        </p:cTn>
                                        <p:tgtEl>
                                          <p:spTgt spid="4">
                                            <p:txEl>
                                              <p:pRg st="1" end="1"/>
                                            </p:txEl>
                                          </p:spTgt>
                                        </p:tgtEl>
                                      </p:cBhvr>
                                      <p:to x="100000" y="100000"/>
                                    </p:animScale>
                                    <p:animScale>
                                      <p:cBhvr>
                                        <p:cTn id="23" dur="26">
                                          <p:stCondLst>
                                            <p:cond delay="1312"/>
                                          </p:stCondLst>
                                        </p:cTn>
                                        <p:tgtEl>
                                          <p:spTgt spid="4">
                                            <p:txEl>
                                              <p:pRg st="1" end="1"/>
                                            </p:txEl>
                                          </p:spTgt>
                                        </p:tgtEl>
                                      </p:cBhvr>
                                      <p:to x="100000" y="80000"/>
                                    </p:animScale>
                                    <p:animScale>
                                      <p:cBhvr>
                                        <p:cTn id="24" dur="166" decel="50000">
                                          <p:stCondLst>
                                            <p:cond delay="1338"/>
                                          </p:stCondLst>
                                        </p:cTn>
                                        <p:tgtEl>
                                          <p:spTgt spid="4">
                                            <p:txEl>
                                              <p:pRg st="1" end="1"/>
                                            </p:txEl>
                                          </p:spTgt>
                                        </p:tgtEl>
                                      </p:cBhvr>
                                      <p:to x="100000" y="100000"/>
                                    </p:animScale>
                                    <p:animScale>
                                      <p:cBhvr>
                                        <p:cTn id="25" dur="26">
                                          <p:stCondLst>
                                            <p:cond delay="1642"/>
                                          </p:stCondLst>
                                        </p:cTn>
                                        <p:tgtEl>
                                          <p:spTgt spid="4">
                                            <p:txEl>
                                              <p:pRg st="1" end="1"/>
                                            </p:txEl>
                                          </p:spTgt>
                                        </p:tgtEl>
                                      </p:cBhvr>
                                      <p:to x="100000" y="90000"/>
                                    </p:animScale>
                                    <p:animScale>
                                      <p:cBhvr>
                                        <p:cTn id="26" dur="166" decel="50000">
                                          <p:stCondLst>
                                            <p:cond delay="1668"/>
                                          </p:stCondLst>
                                        </p:cTn>
                                        <p:tgtEl>
                                          <p:spTgt spid="4">
                                            <p:txEl>
                                              <p:pRg st="1" end="1"/>
                                            </p:txEl>
                                          </p:spTgt>
                                        </p:tgtEl>
                                      </p:cBhvr>
                                      <p:to x="100000" y="100000"/>
                                    </p:animScale>
                                    <p:animScale>
                                      <p:cBhvr>
                                        <p:cTn id="27" dur="26">
                                          <p:stCondLst>
                                            <p:cond delay="1808"/>
                                          </p:stCondLst>
                                        </p:cTn>
                                        <p:tgtEl>
                                          <p:spTgt spid="4">
                                            <p:txEl>
                                              <p:pRg st="1" end="1"/>
                                            </p:txEl>
                                          </p:spTgt>
                                        </p:tgtEl>
                                      </p:cBhvr>
                                      <p:to x="100000" y="95000"/>
                                    </p:animScale>
                                    <p:animScale>
                                      <p:cBhvr>
                                        <p:cTn id="28" dur="166" decel="50000">
                                          <p:stCondLst>
                                            <p:cond delay="1834"/>
                                          </p:stCondLst>
                                        </p:cTn>
                                        <p:tgtEl>
                                          <p:spTgt spid="4">
                                            <p:txEl>
                                              <p:pRg st="1" end="1"/>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4">
                                            <p:txEl>
                                              <p:pRg st="2" end="2"/>
                                            </p:txEl>
                                          </p:spTgt>
                                        </p:tgtEl>
                                        <p:attrNameLst>
                                          <p:attrName>style.visibility</p:attrName>
                                        </p:attrNameLst>
                                      </p:cBhvr>
                                      <p:to>
                                        <p:strVal val="visible"/>
                                      </p:to>
                                    </p:set>
                                    <p:animEffect transition="in" filter="wipe(down)">
                                      <p:cBhvr>
                                        <p:cTn id="31" dur="580">
                                          <p:stCondLst>
                                            <p:cond delay="0"/>
                                          </p:stCondLst>
                                        </p:cTn>
                                        <p:tgtEl>
                                          <p:spTgt spid="4">
                                            <p:txEl>
                                              <p:pRg st="2" end="2"/>
                                            </p:txEl>
                                          </p:spTgt>
                                        </p:tgtEl>
                                      </p:cBhvr>
                                    </p:animEffect>
                                    <p:anim calcmode="lin" valueType="num">
                                      <p:cBhvr>
                                        <p:cTn id="32"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4">
                                            <p:txEl>
                                              <p:pRg st="2" end="2"/>
                                            </p:txEl>
                                          </p:spTgt>
                                        </p:tgtEl>
                                      </p:cBhvr>
                                      <p:to x="100000" y="60000"/>
                                    </p:animScale>
                                    <p:animScale>
                                      <p:cBhvr>
                                        <p:cTn id="38" dur="166" decel="50000">
                                          <p:stCondLst>
                                            <p:cond delay="676"/>
                                          </p:stCondLst>
                                        </p:cTn>
                                        <p:tgtEl>
                                          <p:spTgt spid="4">
                                            <p:txEl>
                                              <p:pRg st="2" end="2"/>
                                            </p:txEl>
                                          </p:spTgt>
                                        </p:tgtEl>
                                      </p:cBhvr>
                                      <p:to x="100000" y="100000"/>
                                    </p:animScale>
                                    <p:animScale>
                                      <p:cBhvr>
                                        <p:cTn id="39" dur="26">
                                          <p:stCondLst>
                                            <p:cond delay="1312"/>
                                          </p:stCondLst>
                                        </p:cTn>
                                        <p:tgtEl>
                                          <p:spTgt spid="4">
                                            <p:txEl>
                                              <p:pRg st="2" end="2"/>
                                            </p:txEl>
                                          </p:spTgt>
                                        </p:tgtEl>
                                      </p:cBhvr>
                                      <p:to x="100000" y="80000"/>
                                    </p:animScale>
                                    <p:animScale>
                                      <p:cBhvr>
                                        <p:cTn id="40" dur="166" decel="50000">
                                          <p:stCondLst>
                                            <p:cond delay="1338"/>
                                          </p:stCondLst>
                                        </p:cTn>
                                        <p:tgtEl>
                                          <p:spTgt spid="4">
                                            <p:txEl>
                                              <p:pRg st="2" end="2"/>
                                            </p:txEl>
                                          </p:spTgt>
                                        </p:tgtEl>
                                      </p:cBhvr>
                                      <p:to x="100000" y="100000"/>
                                    </p:animScale>
                                    <p:animScale>
                                      <p:cBhvr>
                                        <p:cTn id="41" dur="26">
                                          <p:stCondLst>
                                            <p:cond delay="1642"/>
                                          </p:stCondLst>
                                        </p:cTn>
                                        <p:tgtEl>
                                          <p:spTgt spid="4">
                                            <p:txEl>
                                              <p:pRg st="2" end="2"/>
                                            </p:txEl>
                                          </p:spTgt>
                                        </p:tgtEl>
                                      </p:cBhvr>
                                      <p:to x="100000" y="90000"/>
                                    </p:animScale>
                                    <p:animScale>
                                      <p:cBhvr>
                                        <p:cTn id="42" dur="166" decel="50000">
                                          <p:stCondLst>
                                            <p:cond delay="1668"/>
                                          </p:stCondLst>
                                        </p:cTn>
                                        <p:tgtEl>
                                          <p:spTgt spid="4">
                                            <p:txEl>
                                              <p:pRg st="2" end="2"/>
                                            </p:txEl>
                                          </p:spTgt>
                                        </p:tgtEl>
                                      </p:cBhvr>
                                      <p:to x="100000" y="100000"/>
                                    </p:animScale>
                                    <p:animScale>
                                      <p:cBhvr>
                                        <p:cTn id="43" dur="26">
                                          <p:stCondLst>
                                            <p:cond delay="1808"/>
                                          </p:stCondLst>
                                        </p:cTn>
                                        <p:tgtEl>
                                          <p:spTgt spid="4">
                                            <p:txEl>
                                              <p:pRg st="2" end="2"/>
                                            </p:txEl>
                                          </p:spTgt>
                                        </p:tgtEl>
                                      </p:cBhvr>
                                      <p:to x="100000" y="95000"/>
                                    </p:animScale>
                                    <p:animScale>
                                      <p:cBhvr>
                                        <p:cTn id="44" dur="166" decel="50000">
                                          <p:stCondLst>
                                            <p:cond delay="1834"/>
                                          </p:stCondLst>
                                        </p:cTn>
                                        <p:tgtEl>
                                          <p:spTgt spid="4">
                                            <p:txEl>
                                              <p:pRg st="2" end="2"/>
                                            </p:txEl>
                                          </p:spTgt>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animEffect transition="in" filter="wipe(down)">
                                      <p:cBhvr>
                                        <p:cTn id="47" dur="580">
                                          <p:stCondLst>
                                            <p:cond delay="0"/>
                                          </p:stCondLst>
                                        </p:cTn>
                                        <p:tgtEl>
                                          <p:spTgt spid="4">
                                            <p:txEl>
                                              <p:pRg st="3" end="3"/>
                                            </p:txEl>
                                          </p:spTgt>
                                        </p:tgtEl>
                                      </p:cBhvr>
                                    </p:animEffect>
                                    <p:anim calcmode="lin" valueType="num">
                                      <p:cBhvr>
                                        <p:cTn id="48" dur="1822" tmFilter="0,0; 0.14,0.36; 0.43,0.73; 0.71,0.91; 1.0,1.0">
                                          <p:stCondLst>
                                            <p:cond delay="0"/>
                                          </p:stCondLst>
                                        </p:cTn>
                                        <p:tgtEl>
                                          <p:spTgt spid="4">
                                            <p:txEl>
                                              <p:pRg st="3" end="3"/>
                                            </p:txEl>
                                          </p:spTgt>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4">
                                            <p:txEl>
                                              <p:pRg st="3" end="3"/>
                                            </p:txEl>
                                          </p:spTgt>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4">
                                            <p:txEl>
                                              <p:pRg st="3" end="3"/>
                                            </p:txEl>
                                          </p:spTgt>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4">
                                            <p:txEl>
                                              <p:pRg st="3" end="3"/>
                                            </p:txEl>
                                          </p:spTgt>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4">
                                            <p:txEl>
                                              <p:pRg st="3" end="3"/>
                                            </p:txEl>
                                          </p:spTgt>
                                        </p:tgtEl>
                                        <p:attrNameLst>
                                          <p:attrName>ppt_y</p:attrName>
                                        </p:attrNameLst>
                                      </p:cBhvr>
                                      <p:tavLst>
                                        <p:tav tm="0" fmla="#ppt_y-sin(pi*$)/81">
                                          <p:val>
                                            <p:fltVal val="0"/>
                                          </p:val>
                                        </p:tav>
                                        <p:tav tm="100000">
                                          <p:val>
                                            <p:fltVal val="1"/>
                                          </p:val>
                                        </p:tav>
                                      </p:tavLst>
                                    </p:anim>
                                    <p:animScale>
                                      <p:cBhvr>
                                        <p:cTn id="53" dur="26">
                                          <p:stCondLst>
                                            <p:cond delay="650"/>
                                          </p:stCondLst>
                                        </p:cTn>
                                        <p:tgtEl>
                                          <p:spTgt spid="4">
                                            <p:txEl>
                                              <p:pRg st="3" end="3"/>
                                            </p:txEl>
                                          </p:spTgt>
                                        </p:tgtEl>
                                      </p:cBhvr>
                                      <p:to x="100000" y="60000"/>
                                    </p:animScale>
                                    <p:animScale>
                                      <p:cBhvr>
                                        <p:cTn id="54" dur="166" decel="50000">
                                          <p:stCondLst>
                                            <p:cond delay="676"/>
                                          </p:stCondLst>
                                        </p:cTn>
                                        <p:tgtEl>
                                          <p:spTgt spid="4">
                                            <p:txEl>
                                              <p:pRg st="3" end="3"/>
                                            </p:txEl>
                                          </p:spTgt>
                                        </p:tgtEl>
                                      </p:cBhvr>
                                      <p:to x="100000" y="100000"/>
                                    </p:animScale>
                                    <p:animScale>
                                      <p:cBhvr>
                                        <p:cTn id="55" dur="26">
                                          <p:stCondLst>
                                            <p:cond delay="1312"/>
                                          </p:stCondLst>
                                        </p:cTn>
                                        <p:tgtEl>
                                          <p:spTgt spid="4">
                                            <p:txEl>
                                              <p:pRg st="3" end="3"/>
                                            </p:txEl>
                                          </p:spTgt>
                                        </p:tgtEl>
                                      </p:cBhvr>
                                      <p:to x="100000" y="80000"/>
                                    </p:animScale>
                                    <p:animScale>
                                      <p:cBhvr>
                                        <p:cTn id="56" dur="166" decel="50000">
                                          <p:stCondLst>
                                            <p:cond delay="1338"/>
                                          </p:stCondLst>
                                        </p:cTn>
                                        <p:tgtEl>
                                          <p:spTgt spid="4">
                                            <p:txEl>
                                              <p:pRg st="3" end="3"/>
                                            </p:txEl>
                                          </p:spTgt>
                                        </p:tgtEl>
                                      </p:cBhvr>
                                      <p:to x="100000" y="100000"/>
                                    </p:animScale>
                                    <p:animScale>
                                      <p:cBhvr>
                                        <p:cTn id="57" dur="26">
                                          <p:stCondLst>
                                            <p:cond delay="1642"/>
                                          </p:stCondLst>
                                        </p:cTn>
                                        <p:tgtEl>
                                          <p:spTgt spid="4">
                                            <p:txEl>
                                              <p:pRg st="3" end="3"/>
                                            </p:txEl>
                                          </p:spTgt>
                                        </p:tgtEl>
                                      </p:cBhvr>
                                      <p:to x="100000" y="90000"/>
                                    </p:animScale>
                                    <p:animScale>
                                      <p:cBhvr>
                                        <p:cTn id="58" dur="166" decel="50000">
                                          <p:stCondLst>
                                            <p:cond delay="1668"/>
                                          </p:stCondLst>
                                        </p:cTn>
                                        <p:tgtEl>
                                          <p:spTgt spid="4">
                                            <p:txEl>
                                              <p:pRg st="3" end="3"/>
                                            </p:txEl>
                                          </p:spTgt>
                                        </p:tgtEl>
                                      </p:cBhvr>
                                      <p:to x="100000" y="100000"/>
                                    </p:animScale>
                                    <p:animScale>
                                      <p:cBhvr>
                                        <p:cTn id="59" dur="26">
                                          <p:stCondLst>
                                            <p:cond delay="1808"/>
                                          </p:stCondLst>
                                        </p:cTn>
                                        <p:tgtEl>
                                          <p:spTgt spid="4">
                                            <p:txEl>
                                              <p:pRg st="3" end="3"/>
                                            </p:txEl>
                                          </p:spTgt>
                                        </p:tgtEl>
                                      </p:cBhvr>
                                      <p:to x="100000" y="95000"/>
                                    </p:animScale>
                                    <p:animScale>
                                      <p:cBhvr>
                                        <p:cTn id="60" dur="166" decel="50000">
                                          <p:stCondLst>
                                            <p:cond delay="1834"/>
                                          </p:stCondLst>
                                        </p:cTn>
                                        <p:tgtEl>
                                          <p:spTgt spid="4">
                                            <p:txEl>
                                              <p:pRg st="3" end="3"/>
                                            </p:txEl>
                                          </p:spTgt>
                                        </p:tgtEl>
                                      </p:cBhvr>
                                      <p:to x="100000" y="100000"/>
                                    </p:animScale>
                                  </p:childTnLst>
                                </p:cTn>
                              </p:par>
                            </p:childTnLst>
                          </p:cTn>
                        </p:par>
                      </p:childTnLst>
                    </p:cTn>
                  </p:par>
                  <p:par>
                    <p:cTn id="61" fill="hold">
                      <p:stCondLst>
                        <p:cond delay="indefinite"/>
                      </p:stCondLst>
                      <p:childTnLst>
                        <p:par>
                          <p:cTn id="62" fill="hold">
                            <p:stCondLst>
                              <p:cond delay="0"/>
                            </p:stCondLst>
                            <p:childTnLst>
                              <p:par>
                                <p:cTn id="63" presetID="31" presetClass="entr" presetSubtype="0" fill="hold" grpId="0" nodeType="click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1000" fill="hold"/>
                                        <p:tgtEl>
                                          <p:spTgt spid="5"/>
                                        </p:tgtEl>
                                        <p:attrNameLst>
                                          <p:attrName>ppt_w</p:attrName>
                                        </p:attrNameLst>
                                      </p:cBhvr>
                                      <p:tavLst>
                                        <p:tav tm="0">
                                          <p:val>
                                            <p:fltVal val="0"/>
                                          </p:val>
                                        </p:tav>
                                        <p:tav tm="100000">
                                          <p:val>
                                            <p:strVal val="#ppt_w"/>
                                          </p:val>
                                        </p:tav>
                                      </p:tavLst>
                                    </p:anim>
                                    <p:anim calcmode="lin" valueType="num">
                                      <p:cBhvr>
                                        <p:cTn id="66" dur="1000" fill="hold"/>
                                        <p:tgtEl>
                                          <p:spTgt spid="5"/>
                                        </p:tgtEl>
                                        <p:attrNameLst>
                                          <p:attrName>ppt_h</p:attrName>
                                        </p:attrNameLst>
                                      </p:cBhvr>
                                      <p:tavLst>
                                        <p:tav tm="0">
                                          <p:val>
                                            <p:fltVal val="0"/>
                                          </p:val>
                                        </p:tav>
                                        <p:tav tm="100000">
                                          <p:val>
                                            <p:strVal val="#ppt_h"/>
                                          </p:val>
                                        </p:tav>
                                      </p:tavLst>
                                    </p:anim>
                                    <p:anim calcmode="lin" valueType="num">
                                      <p:cBhvr>
                                        <p:cTn id="67" dur="1000" fill="hold"/>
                                        <p:tgtEl>
                                          <p:spTgt spid="5"/>
                                        </p:tgtEl>
                                        <p:attrNameLst>
                                          <p:attrName>style.rotation</p:attrName>
                                        </p:attrNameLst>
                                      </p:cBhvr>
                                      <p:tavLst>
                                        <p:tav tm="0">
                                          <p:val>
                                            <p:fltVal val="90"/>
                                          </p:val>
                                        </p:tav>
                                        <p:tav tm="100000">
                                          <p:val>
                                            <p:fltVal val="0"/>
                                          </p:val>
                                        </p:tav>
                                      </p:tavLst>
                                    </p:anim>
                                    <p:animEffect transition="in" filter="fade">
                                      <p:cBhvr>
                                        <p:cTn id="6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886</TotalTime>
  <Words>2156</Words>
  <Application>Microsoft Office PowerPoint</Application>
  <PresentationFormat>Presentación en pantalla (4:3)</PresentationFormat>
  <Paragraphs>92</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Presentación de PowerPoint</vt:lpstr>
      <vt:lpstr>Leviatán, el animal más grande del mar</vt:lpstr>
      <vt:lpstr>Presentación de PowerPoint</vt:lpstr>
      <vt:lpstr>Presentación de PowerPoint</vt:lpstr>
      <vt:lpstr>El significado bíblico del leviatán </vt:lpstr>
      <vt:lpstr>Presentación de PowerPoint</vt:lpstr>
      <vt:lpstr>Presentación de PowerPoint</vt:lpstr>
      <vt:lpstr>Dentro del mismo contexto del versículo se asocia a la serpiente (leviatán) con el dragón; esta relación se ve también en el libro del Apocalipsis:</vt:lpstr>
      <vt:lpstr>Presentación de PowerPoint</vt:lpstr>
      <vt:lpstr>Presentación de PowerPoint</vt:lpstr>
      <vt:lpstr>Presentación de PowerPoint</vt:lpstr>
      <vt:lpstr>Miremos nuevamente lo que dice sobre el leviatán tanto el A. Testamento como el N. Testamento:</vt:lpstr>
      <vt:lpstr>Antiguo Testamento El libro de Job</vt:lpstr>
      <vt:lpstr>Presentación de PowerPoint</vt:lpstr>
      <vt:lpstr>Presentación de PowerPoint</vt:lpstr>
      <vt:lpstr>Presentación de PowerPoint</vt:lpstr>
      <vt:lpstr> </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LEVIATÁN</dc:title>
  <dc:creator>FAMILIA FIERRO CH</dc:creator>
  <cp:lastModifiedBy>FAMILIA FIERRO CH</cp:lastModifiedBy>
  <cp:revision>91</cp:revision>
  <dcterms:created xsi:type="dcterms:W3CDTF">2014-02-04T21:44:59Z</dcterms:created>
  <dcterms:modified xsi:type="dcterms:W3CDTF">2014-03-01T10:53:41Z</dcterms:modified>
</cp:coreProperties>
</file>